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dbee7dde8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dbee7dde8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db93e4ab6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db93e4ab6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db93e4ab6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db93e4ab6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b93e4ab6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db93e4ab6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e701b0144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e701b0144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db93e4ab6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db93e4ab6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db93e4ab6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db93e4ab6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7d595c6d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7d595c6d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7d595c6d4e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7d595c6d4e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7d595c6d4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7d595c6d4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dbee7dde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dbee7dde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7d595c6d4e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7d595c6d4e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dbee7dde8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dbee7dde8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e701b014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e701b014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db93e4ab6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db93e4ab6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jpg"/><Relationship Id="rId4" Type="http://schemas.openxmlformats.org/officeDocument/2006/relationships/image" Target="../media/image22.jpg"/><Relationship Id="rId5" Type="http://schemas.openxmlformats.org/officeDocument/2006/relationships/image" Target="../media/image2.jpg"/><Relationship Id="rId6"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9.jpg"/><Relationship Id="rId6"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jpg"/><Relationship Id="rId4" Type="http://schemas.openxmlformats.org/officeDocument/2006/relationships/image" Target="../media/image22.jpg"/><Relationship Id="rId5"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RaJUOwFOzh3Sg_aHaKeE8IBexfZbeMva/view" TargetMode="External"/><Relationship Id="rId4" Type="http://schemas.openxmlformats.org/officeDocument/2006/relationships/image" Target="../media/image1.png"/><Relationship Id="rId5" Type="http://schemas.openxmlformats.org/officeDocument/2006/relationships/hyperlink" Target="http://drive.google.com/file/d/1aYf75e5e_E5eJ9ELHsE0hYNo-15o812b/view" TargetMode="External"/><Relationship Id="rId6"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087275" y="1593425"/>
            <a:ext cx="2472900" cy="1473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GB" sz="4600">
                <a:latin typeface="Lato"/>
                <a:ea typeface="Lato"/>
                <a:cs typeface="Lato"/>
                <a:sym typeface="Lato"/>
              </a:rPr>
              <a:t>DrAI</a:t>
            </a:r>
            <a:endParaRPr b="1" sz="4600">
              <a:latin typeface="Lato"/>
              <a:ea typeface="Lato"/>
              <a:cs typeface="Lato"/>
              <a:sym typeface="Lato"/>
            </a:endParaRPr>
          </a:p>
        </p:txBody>
      </p:sp>
      <p:sp>
        <p:nvSpPr>
          <p:cNvPr id="135" name="Google Shape;135;p13"/>
          <p:cNvSpPr txBox="1"/>
          <p:nvPr>
            <p:ph idx="1" type="subTitle"/>
          </p:nvPr>
        </p:nvSpPr>
        <p:spPr>
          <a:xfrm>
            <a:off x="5178875" y="4074850"/>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Von Rene Schwarz und Samuel Nösslböck</a:t>
            </a:r>
            <a:endParaRPr/>
          </a:p>
        </p:txBody>
      </p:sp>
      <p:sp>
        <p:nvSpPr>
          <p:cNvPr id="136" name="Google Shape;136;p13"/>
          <p:cNvSpPr txBox="1"/>
          <p:nvPr>
            <p:ph idx="1" type="subTitle"/>
          </p:nvPr>
        </p:nvSpPr>
        <p:spPr>
          <a:xfrm>
            <a:off x="3954025" y="2756400"/>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Was ist eigentlich Kreativität?</a:t>
            </a:r>
            <a:endParaRPr sz="1600"/>
          </a:p>
        </p:txBody>
      </p:sp>
      <p:cxnSp>
        <p:nvCxnSpPr>
          <p:cNvPr id="137" name="Google Shape;137;p13"/>
          <p:cNvCxnSpPr/>
          <p:nvPr/>
        </p:nvCxnSpPr>
        <p:spPr>
          <a:xfrm>
            <a:off x="8599150" y="733125"/>
            <a:ext cx="480000" cy="480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5" name="Shape 225"/>
        <p:cNvGrpSpPr/>
        <p:nvPr/>
      </p:nvGrpSpPr>
      <p:grpSpPr>
        <a:xfrm>
          <a:off x="0" y="0"/>
          <a:ext cx="0" cy="0"/>
          <a:chOff x="0" y="0"/>
          <a:chExt cx="0" cy="0"/>
        </a:xfrm>
      </p:grpSpPr>
      <p:sp>
        <p:nvSpPr>
          <p:cNvPr id="226" name="Google Shape;226;p22"/>
          <p:cNvSpPr txBox="1"/>
          <p:nvPr>
            <p:ph type="title"/>
          </p:nvPr>
        </p:nvSpPr>
        <p:spPr>
          <a:xfrm>
            <a:off x="856125" y="224700"/>
            <a:ext cx="7749300" cy="674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latin typeface="Lato"/>
                <a:ea typeface="Lato"/>
                <a:cs typeface="Lato"/>
                <a:sym typeface="Lato"/>
              </a:rPr>
              <a:t>Entwicklung einer neuen KI - Pipeline (InterStableLLMRLine )</a:t>
            </a:r>
            <a:endParaRPr>
              <a:latin typeface="Lato"/>
              <a:ea typeface="Lato"/>
              <a:cs typeface="Lato"/>
              <a:sym typeface="Lato"/>
            </a:endParaRPr>
          </a:p>
        </p:txBody>
      </p:sp>
      <p:pic>
        <p:nvPicPr>
          <p:cNvPr descr="Ein Bild, das Text, Diagramm, Screenshot, parallel enthält.&#10;&#10;Automatisch generierte Beschreibung" id="227" name="Google Shape;227;p22"/>
          <p:cNvPicPr preferRelativeResize="0"/>
          <p:nvPr/>
        </p:nvPicPr>
        <p:blipFill>
          <a:blip r:embed="rId3">
            <a:alphaModFix/>
          </a:blip>
          <a:stretch>
            <a:fillRect/>
          </a:stretch>
        </p:blipFill>
        <p:spPr>
          <a:xfrm>
            <a:off x="1211350" y="837225"/>
            <a:ext cx="2002850" cy="3869750"/>
          </a:xfrm>
          <a:prstGeom prst="rect">
            <a:avLst/>
          </a:prstGeom>
          <a:noFill/>
          <a:ln>
            <a:noFill/>
          </a:ln>
        </p:spPr>
      </p:pic>
      <p:pic>
        <p:nvPicPr>
          <p:cNvPr descr="Ein Bild, das Entwurf, Zeichnung, Fahrzeug, Lineart enthält.&#10;&#10;Automatisch generierte Beschreibung" id="228" name="Google Shape;228;p22"/>
          <p:cNvPicPr preferRelativeResize="0"/>
          <p:nvPr/>
        </p:nvPicPr>
        <p:blipFill>
          <a:blip r:embed="rId4">
            <a:alphaModFix/>
          </a:blip>
          <a:stretch>
            <a:fillRect/>
          </a:stretch>
        </p:blipFill>
        <p:spPr>
          <a:xfrm>
            <a:off x="3531300" y="3049625"/>
            <a:ext cx="2486025" cy="1657350"/>
          </a:xfrm>
          <a:prstGeom prst="rect">
            <a:avLst/>
          </a:prstGeom>
          <a:noFill/>
          <a:ln>
            <a:noFill/>
          </a:ln>
        </p:spPr>
      </p:pic>
      <p:pic>
        <p:nvPicPr>
          <p:cNvPr descr="Ein Bild, das Entwurf, Zeichnung, Fahrzeug, Clipart enthält.&#10;&#10;Automatisch generierte Beschreibung" id="229" name="Google Shape;229;p22"/>
          <p:cNvPicPr preferRelativeResize="0"/>
          <p:nvPr/>
        </p:nvPicPr>
        <p:blipFill>
          <a:blip r:embed="rId5">
            <a:alphaModFix/>
          </a:blip>
          <a:stretch>
            <a:fillRect/>
          </a:stretch>
        </p:blipFill>
        <p:spPr>
          <a:xfrm>
            <a:off x="3531300" y="837225"/>
            <a:ext cx="2486025" cy="1466850"/>
          </a:xfrm>
          <a:prstGeom prst="rect">
            <a:avLst/>
          </a:prstGeom>
          <a:noFill/>
          <a:ln>
            <a:noFill/>
          </a:ln>
        </p:spPr>
      </p:pic>
      <p:sp>
        <p:nvSpPr>
          <p:cNvPr id="230" name="Google Shape;230;p22"/>
          <p:cNvSpPr/>
          <p:nvPr/>
        </p:nvSpPr>
        <p:spPr>
          <a:xfrm>
            <a:off x="4464413" y="2479450"/>
            <a:ext cx="619800" cy="394800"/>
          </a:xfrm>
          <a:prstGeom prst="downArrow">
            <a:avLst>
              <a:gd fmla="val 50000" name="adj1"/>
              <a:gd fmla="val 50000" name="adj2"/>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1" name="Google Shape;231;p22"/>
          <p:cNvSpPr txBox="1"/>
          <p:nvPr/>
        </p:nvSpPr>
        <p:spPr>
          <a:xfrm>
            <a:off x="6334425" y="837225"/>
            <a:ext cx="2374800" cy="1467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Versuch mittels neuer Pipeline und Zufallsgeneratoren, Kreativität nachzuahmen</a:t>
            </a:r>
            <a:endParaRPr>
              <a:solidFill>
                <a:schemeClr val="lt1"/>
              </a:solidFill>
              <a:latin typeface="Lato"/>
              <a:ea typeface="Lato"/>
              <a:cs typeface="Lato"/>
              <a:sym typeface="Lato"/>
            </a:endParaRPr>
          </a:p>
        </p:txBody>
      </p:sp>
      <p:cxnSp>
        <p:nvCxnSpPr>
          <p:cNvPr id="232" name="Google Shape;232;p22"/>
          <p:cNvCxnSpPr/>
          <p:nvPr/>
        </p:nvCxnSpPr>
        <p:spPr>
          <a:xfrm>
            <a:off x="6391563" y="2637575"/>
            <a:ext cx="2349300" cy="0"/>
          </a:xfrm>
          <a:prstGeom prst="straightConnector1">
            <a:avLst/>
          </a:prstGeom>
          <a:noFill/>
          <a:ln cap="flat" cmpd="sng" w="9525">
            <a:solidFill>
              <a:schemeClr val="dk2"/>
            </a:solidFill>
            <a:prstDash val="solid"/>
            <a:round/>
            <a:headEnd len="med" w="med" type="none"/>
            <a:tailEnd len="med" w="med" type="none"/>
          </a:ln>
        </p:spPr>
      </p:cxnSp>
      <p:pic>
        <p:nvPicPr>
          <p:cNvPr id="233" name="Google Shape;233;p22"/>
          <p:cNvPicPr preferRelativeResize="0"/>
          <p:nvPr/>
        </p:nvPicPr>
        <p:blipFill rotWithShape="1">
          <a:blip r:embed="rId6">
            <a:alphaModFix/>
          </a:blip>
          <a:srcRect b="9853" l="7442" r="14620" t="0"/>
          <a:stretch/>
        </p:blipFill>
        <p:spPr>
          <a:xfrm>
            <a:off x="6491275" y="3049625"/>
            <a:ext cx="2149898" cy="16573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7" name="Shape 237"/>
        <p:cNvGrpSpPr/>
        <p:nvPr/>
      </p:nvGrpSpPr>
      <p:grpSpPr>
        <a:xfrm>
          <a:off x="0" y="0"/>
          <a:ext cx="0" cy="0"/>
          <a:chOff x="0" y="0"/>
          <a:chExt cx="0" cy="0"/>
        </a:xfrm>
      </p:grpSpPr>
      <p:sp>
        <p:nvSpPr>
          <p:cNvPr id="238" name="Google Shape;238;p23"/>
          <p:cNvSpPr txBox="1"/>
          <p:nvPr>
            <p:ph idx="1" type="body"/>
          </p:nvPr>
        </p:nvSpPr>
        <p:spPr>
          <a:xfrm>
            <a:off x="1227500" y="993050"/>
            <a:ext cx="3972600" cy="3673800"/>
          </a:xfrm>
          <a:prstGeom prst="rect">
            <a:avLst/>
          </a:prstGeom>
          <a:ln>
            <a:noFill/>
          </a:ln>
        </p:spPr>
        <p:txBody>
          <a:bodyPr anchorCtr="0" anchor="t" bIns="91425" lIns="91425" spcFirstLastPara="1" rIns="91425" wrap="square" tIns="91425">
            <a:normAutofit/>
          </a:bodyPr>
          <a:lstStyle/>
          <a:p>
            <a:pPr indent="0" lvl="0" marL="0" rtl="0" algn="l">
              <a:lnSpc>
                <a:spcPct val="150000"/>
              </a:lnSpc>
              <a:spcBef>
                <a:spcPts val="0"/>
              </a:spcBef>
              <a:spcAft>
                <a:spcPts val="800"/>
              </a:spcAft>
              <a:buNone/>
            </a:pPr>
            <a:r>
              <a:rPr lang="en-GB" sz="1400"/>
              <a:t>Bestehende Algorithmen erzielen herausragende Resultate, wenn es darum geht, aus einer Textbeschreibung ein Bild oder Text zu generieren. </a:t>
            </a:r>
            <a:r>
              <a:rPr lang="en-GB" sz="1400"/>
              <a:t>Der </a:t>
            </a:r>
            <a:r>
              <a:rPr i="1" lang="en-GB" sz="1400"/>
              <a:t>DrAI</a:t>
            </a:r>
            <a:r>
              <a:rPr lang="en-GB" sz="1400"/>
              <a:t> Algorithmus ermöglicht es, dass diese ursprüngliche Textbeschreibung nicht zwingend notwendig ist, um weiteres Material zu erstellen. Algorithmen dieser Art könnten auch zur eigenen Inspiration dienen, indem andere Denkweisen der KI offenbart werden</a:t>
            </a:r>
            <a:r>
              <a:rPr lang="en-GB" sz="1400"/>
              <a:t>. Wir wollen außerdem die Frage aufwerfen: Ist Kreativität überhaupt menschlich?</a:t>
            </a:r>
            <a:endParaRPr sz="1400"/>
          </a:p>
        </p:txBody>
      </p:sp>
      <p:sp>
        <p:nvSpPr>
          <p:cNvPr id="239" name="Google Shape;239;p23"/>
          <p:cNvSpPr txBox="1"/>
          <p:nvPr>
            <p:ph type="title"/>
          </p:nvPr>
        </p:nvSpPr>
        <p:spPr>
          <a:xfrm>
            <a:off x="1152600" y="209875"/>
            <a:ext cx="7038900" cy="67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Lato"/>
                <a:ea typeface="Lato"/>
                <a:cs typeface="Lato"/>
                <a:sym typeface="Lato"/>
              </a:rPr>
              <a:t>Innovation der AI-Pipeline</a:t>
            </a:r>
            <a:endParaRPr>
              <a:latin typeface="Lato"/>
              <a:ea typeface="Lato"/>
              <a:cs typeface="Lato"/>
              <a:sym typeface="Lato"/>
            </a:endParaRPr>
          </a:p>
        </p:txBody>
      </p:sp>
      <p:pic>
        <p:nvPicPr>
          <p:cNvPr id="240" name="Google Shape;240;p23"/>
          <p:cNvPicPr preferRelativeResize="0"/>
          <p:nvPr/>
        </p:nvPicPr>
        <p:blipFill rotWithShape="1">
          <a:blip r:embed="rId3">
            <a:alphaModFix/>
          </a:blip>
          <a:srcRect b="0" l="22522" r="23152" t="0"/>
          <a:stretch/>
        </p:blipFill>
        <p:spPr>
          <a:xfrm>
            <a:off x="5669975" y="3007450"/>
            <a:ext cx="1425901" cy="1968650"/>
          </a:xfrm>
          <a:prstGeom prst="rect">
            <a:avLst/>
          </a:prstGeom>
          <a:noFill/>
          <a:ln>
            <a:noFill/>
          </a:ln>
        </p:spPr>
      </p:pic>
      <p:pic>
        <p:nvPicPr>
          <p:cNvPr id="241" name="Google Shape;241;p23"/>
          <p:cNvPicPr preferRelativeResize="0"/>
          <p:nvPr/>
        </p:nvPicPr>
        <p:blipFill rotWithShape="1">
          <a:blip r:embed="rId4">
            <a:alphaModFix/>
          </a:blip>
          <a:srcRect b="0" l="22802" r="26059" t="0"/>
          <a:stretch/>
        </p:blipFill>
        <p:spPr>
          <a:xfrm>
            <a:off x="7440875" y="2996762"/>
            <a:ext cx="1356899" cy="1990025"/>
          </a:xfrm>
          <a:prstGeom prst="rect">
            <a:avLst/>
          </a:prstGeom>
          <a:noFill/>
          <a:ln>
            <a:noFill/>
          </a:ln>
        </p:spPr>
      </p:pic>
      <p:cxnSp>
        <p:nvCxnSpPr>
          <p:cNvPr id="242" name="Google Shape;242;p23"/>
          <p:cNvCxnSpPr/>
          <p:nvPr/>
        </p:nvCxnSpPr>
        <p:spPr>
          <a:xfrm>
            <a:off x="5361775" y="1102850"/>
            <a:ext cx="0" cy="3564000"/>
          </a:xfrm>
          <a:prstGeom prst="straightConnector1">
            <a:avLst/>
          </a:prstGeom>
          <a:noFill/>
          <a:ln cap="flat" cmpd="sng" w="9525">
            <a:solidFill>
              <a:schemeClr val="dk2"/>
            </a:solidFill>
            <a:prstDash val="solid"/>
            <a:round/>
            <a:headEnd len="med" w="med" type="none"/>
            <a:tailEnd len="med" w="med" type="none"/>
          </a:ln>
        </p:spPr>
      </p:cxnSp>
      <p:pic>
        <p:nvPicPr>
          <p:cNvPr id="243" name="Google Shape;243;p23"/>
          <p:cNvPicPr preferRelativeResize="0"/>
          <p:nvPr/>
        </p:nvPicPr>
        <p:blipFill rotWithShape="1">
          <a:blip r:embed="rId5">
            <a:alphaModFix/>
          </a:blip>
          <a:srcRect b="0" l="20844" r="25028" t="0"/>
          <a:stretch/>
        </p:blipFill>
        <p:spPr>
          <a:xfrm>
            <a:off x="5669975" y="884275"/>
            <a:ext cx="1425901" cy="1975712"/>
          </a:xfrm>
          <a:prstGeom prst="rect">
            <a:avLst/>
          </a:prstGeom>
          <a:noFill/>
          <a:ln>
            <a:noFill/>
          </a:ln>
        </p:spPr>
      </p:pic>
      <p:pic>
        <p:nvPicPr>
          <p:cNvPr id="244" name="Google Shape;244;p23"/>
          <p:cNvPicPr preferRelativeResize="0"/>
          <p:nvPr/>
        </p:nvPicPr>
        <p:blipFill rotWithShape="1">
          <a:blip r:embed="rId6">
            <a:alphaModFix/>
          </a:blip>
          <a:srcRect b="0" l="23107" r="24577" t="0"/>
          <a:stretch/>
        </p:blipFill>
        <p:spPr>
          <a:xfrm>
            <a:off x="7440875" y="881381"/>
            <a:ext cx="1356901" cy="19452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8" name="Shape 248"/>
        <p:cNvGrpSpPr/>
        <p:nvPr/>
      </p:nvGrpSpPr>
      <p:grpSpPr>
        <a:xfrm>
          <a:off x="0" y="0"/>
          <a:ext cx="0" cy="0"/>
          <a:chOff x="0" y="0"/>
          <a:chExt cx="0" cy="0"/>
        </a:xfrm>
      </p:grpSpPr>
      <p:sp>
        <p:nvSpPr>
          <p:cNvPr id="249" name="Google Shape;249;p24"/>
          <p:cNvSpPr txBox="1"/>
          <p:nvPr/>
        </p:nvSpPr>
        <p:spPr>
          <a:xfrm>
            <a:off x="1326275" y="213275"/>
            <a:ext cx="6903000" cy="7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pic>
        <p:nvPicPr>
          <p:cNvPr id="250" name="Google Shape;250;p24"/>
          <p:cNvPicPr preferRelativeResize="0"/>
          <p:nvPr/>
        </p:nvPicPr>
        <p:blipFill>
          <a:blip r:embed="rId3">
            <a:alphaModFix/>
          </a:blip>
          <a:stretch>
            <a:fillRect/>
          </a:stretch>
        </p:blipFill>
        <p:spPr>
          <a:xfrm>
            <a:off x="1277100" y="1034225"/>
            <a:ext cx="3365674" cy="1965249"/>
          </a:xfrm>
          <a:prstGeom prst="rect">
            <a:avLst/>
          </a:prstGeom>
          <a:noFill/>
          <a:ln>
            <a:noFill/>
          </a:ln>
        </p:spPr>
      </p:pic>
      <p:sp>
        <p:nvSpPr>
          <p:cNvPr id="251" name="Google Shape;251;p24"/>
          <p:cNvSpPr txBox="1"/>
          <p:nvPr>
            <p:ph type="title"/>
          </p:nvPr>
        </p:nvSpPr>
        <p:spPr>
          <a:xfrm>
            <a:off x="1152600" y="209875"/>
            <a:ext cx="7038900" cy="67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Lato"/>
                <a:ea typeface="Lato"/>
                <a:cs typeface="Lato"/>
                <a:sym typeface="Lato"/>
              </a:rPr>
              <a:t>Abläufe und IOT</a:t>
            </a:r>
            <a:endParaRPr>
              <a:latin typeface="Lato"/>
              <a:ea typeface="Lato"/>
              <a:cs typeface="Lato"/>
              <a:sym typeface="Lato"/>
            </a:endParaRPr>
          </a:p>
        </p:txBody>
      </p:sp>
      <p:pic>
        <p:nvPicPr>
          <p:cNvPr id="252" name="Google Shape;252;p24"/>
          <p:cNvPicPr preferRelativeResize="0"/>
          <p:nvPr/>
        </p:nvPicPr>
        <p:blipFill>
          <a:blip r:embed="rId4">
            <a:alphaModFix/>
          </a:blip>
          <a:stretch>
            <a:fillRect/>
          </a:stretch>
        </p:blipFill>
        <p:spPr>
          <a:xfrm>
            <a:off x="1277100" y="3366825"/>
            <a:ext cx="3365675" cy="1162290"/>
          </a:xfrm>
          <a:prstGeom prst="rect">
            <a:avLst/>
          </a:prstGeom>
          <a:noFill/>
          <a:ln>
            <a:noFill/>
          </a:ln>
        </p:spPr>
      </p:pic>
      <p:sp>
        <p:nvSpPr>
          <p:cNvPr id="253" name="Google Shape;253;p24"/>
          <p:cNvSpPr txBox="1"/>
          <p:nvPr/>
        </p:nvSpPr>
        <p:spPr>
          <a:xfrm>
            <a:off x="5234750" y="1034225"/>
            <a:ext cx="3254400" cy="3495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Versuch mittels neuer Pipeline und Zufallsgeneratoren, Kreativität nachzuahmen</a:t>
            </a:r>
            <a:endParaRPr>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7" name="Shape 257"/>
        <p:cNvGrpSpPr/>
        <p:nvPr/>
      </p:nvGrpSpPr>
      <p:grpSpPr>
        <a:xfrm>
          <a:off x="0" y="0"/>
          <a:ext cx="0" cy="0"/>
          <a:chOff x="0" y="0"/>
          <a:chExt cx="0" cy="0"/>
        </a:xfrm>
      </p:grpSpPr>
      <p:sp>
        <p:nvSpPr>
          <p:cNvPr id="258" name="Google Shape;258;p25"/>
          <p:cNvSpPr txBox="1"/>
          <p:nvPr>
            <p:ph idx="1" type="body"/>
          </p:nvPr>
        </p:nvSpPr>
        <p:spPr>
          <a:xfrm>
            <a:off x="1227500" y="993050"/>
            <a:ext cx="4102500" cy="3673800"/>
          </a:xfrm>
          <a:prstGeom prst="rect">
            <a:avLst/>
          </a:prstGeom>
          <a:ln>
            <a:noFill/>
          </a:ln>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lang="en-GB" sz="1400"/>
              <a:t>Bei einer </a:t>
            </a:r>
            <a:r>
              <a:rPr lang="en-GB" sz="1400"/>
              <a:t>derartigen</a:t>
            </a:r>
            <a:r>
              <a:rPr lang="en-GB" sz="1400"/>
              <a:t> Menge an Software, war es </a:t>
            </a:r>
            <a:r>
              <a:rPr lang="en-GB" sz="1400"/>
              <a:t>unbedingt</a:t>
            </a:r>
            <a:r>
              <a:rPr lang="en-GB" sz="1400"/>
              <a:t> erforderlich, die Prozesse und Algorithmen zu simulieren und an ähnlichen, bereits bestehenden Maschinen zu testen.</a:t>
            </a:r>
            <a:endParaRPr sz="1400"/>
          </a:p>
          <a:p>
            <a:pPr indent="0" lvl="0" marL="0" rtl="0" algn="l">
              <a:lnSpc>
                <a:spcPct val="150000"/>
              </a:lnSpc>
              <a:spcBef>
                <a:spcPts val="800"/>
              </a:spcBef>
              <a:spcAft>
                <a:spcPts val="0"/>
              </a:spcAft>
              <a:buNone/>
            </a:pPr>
            <a:br>
              <a:rPr lang="en-GB" sz="1400"/>
            </a:br>
            <a:r>
              <a:rPr lang="en-GB" sz="1400"/>
              <a:t>Die Steuerungssoftware verfügt außerdem über verschiedenste Test-Routinen, um die </a:t>
            </a:r>
            <a:r>
              <a:rPr lang="en-GB" sz="1400"/>
              <a:t>Hardwarekomponenten</a:t>
            </a:r>
            <a:r>
              <a:rPr lang="en-GB" sz="1400"/>
              <a:t> der Software zu testen.</a:t>
            </a:r>
            <a:endParaRPr sz="1400"/>
          </a:p>
          <a:p>
            <a:pPr indent="0" lvl="0" marL="0" rtl="0" algn="l">
              <a:lnSpc>
                <a:spcPct val="150000"/>
              </a:lnSpc>
              <a:spcBef>
                <a:spcPts val="800"/>
              </a:spcBef>
              <a:spcAft>
                <a:spcPts val="0"/>
              </a:spcAft>
              <a:buNone/>
            </a:pPr>
            <a:r>
              <a:t/>
            </a:r>
            <a:endParaRPr sz="1400"/>
          </a:p>
          <a:p>
            <a:pPr indent="0" lvl="0" marL="0" rtl="0" algn="l">
              <a:lnSpc>
                <a:spcPct val="150000"/>
              </a:lnSpc>
              <a:spcBef>
                <a:spcPts val="800"/>
              </a:spcBef>
              <a:spcAft>
                <a:spcPts val="800"/>
              </a:spcAft>
              <a:buNone/>
            </a:pPr>
            <a:r>
              <a:rPr lang="en-GB" sz="1400"/>
              <a:t>Die Github-Seite ist ausgestattet mit Details über Inbetriebnahme, Installation und Wartung. </a:t>
            </a:r>
            <a:endParaRPr sz="1400"/>
          </a:p>
        </p:txBody>
      </p:sp>
      <p:sp>
        <p:nvSpPr>
          <p:cNvPr id="259" name="Google Shape;259;p25"/>
          <p:cNvSpPr txBox="1"/>
          <p:nvPr>
            <p:ph type="title"/>
          </p:nvPr>
        </p:nvSpPr>
        <p:spPr>
          <a:xfrm>
            <a:off x="1152600" y="209875"/>
            <a:ext cx="7038900" cy="67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Lato"/>
                <a:ea typeface="Lato"/>
                <a:cs typeface="Lato"/>
                <a:sym typeface="Lato"/>
              </a:rPr>
              <a:t>Simulieren und Testen der Prozesse</a:t>
            </a:r>
            <a:endParaRPr>
              <a:latin typeface="Lato"/>
              <a:ea typeface="Lato"/>
              <a:cs typeface="Lato"/>
              <a:sym typeface="Lato"/>
            </a:endParaRPr>
          </a:p>
        </p:txBody>
      </p:sp>
      <p:cxnSp>
        <p:nvCxnSpPr>
          <p:cNvPr id="260" name="Google Shape;260;p25"/>
          <p:cNvCxnSpPr/>
          <p:nvPr/>
        </p:nvCxnSpPr>
        <p:spPr>
          <a:xfrm>
            <a:off x="5531725" y="1102850"/>
            <a:ext cx="0" cy="3564000"/>
          </a:xfrm>
          <a:prstGeom prst="straightConnector1">
            <a:avLst/>
          </a:prstGeom>
          <a:noFill/>
          <a:ln cap="flat" cmpd="sng" w="9525">
            <a:solidFill>
              <a:schemeClr val="dk2"/>
            </a:solidFill>
            <a:prstDash val="solid"/>
            <a:round/>
            <a:headEnd len="med" w="med" type="none"/>
            <a:tailEnd len="med" w="med" type="none"/>
          </a:ln>
        </p:spPr>
      </p:cxnSp>
      <p:pic>
        <p:nvPicPr>
          <p:cNvPr id="261" name="Google Shape;261;p25"/>
          <p:cNvPicPr preferRelativeResize="0"/>
          <p:nvPr/>
        </p:nvPicPr>
        <p:blipFill rotWithShape="1">
          <a:blip r:embed="rId3">
            <a:alphaModFix/>
          </a:blip>
          <a:srcRect b="0" l="0" r="26090" t="0"/>
          <a:stretch/>
        </p:blipFill>
        <p:spPr>
          <a:xfrm>
            <a:off x="5733450" y="2773725"/>
            <a:ext cx="3142399" cy="1968224"/>
          </a:xfrm>
          <a:prstGeom prst="rect">
            <a:avLst/>
          </a:prstGeom>
          <a:noFill/>
          <a:ln>
            <a:noFill/>
          </a:ln>
        </p:spPr>
      </p:pic>
      <p:pic>
        <p:nvPicPr>
          <p:cNvPr id="262" name="Google Shape;262;p25"/>
          <p:cNvPicPr preferRelativeResize="0"/>
          <p:nvPr/>
        </p:nvPicPr>
        <p:blipFill rotWithShape="1">
          <a:blip r:embed="rId4">
            <a:alphaModFix/>
          </a:blip>
          <a:srcRect b="0" l="0" r="7595" t="0"/>
          <a:stretch/>
        </p:blipFill>
        <p:spPr>
          <a:xfrm>
            <a:off x="6285973" y="993050"/>
            <a:ext cx="2037351" cy="1582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 name="Shape 266"/>
        <p:cNvGrpSpPr/>
        <p:nvPr/>
      </p:nvGrpSpPr>
      <p:grpSpPr>
        <a:xfrm>
          <a:off x="0" y="0"/>
          <a:ext cx="0" cy="0"/>
          <a:chOff x="0" y="0"/>
          <a:chExt cx="0" cy="0"/>
        </a:xfrm>
      </p:grpSpPr>
      <p:sp>
        <p:nvSpPr>
          <p:cNvPr id="267" name="Google Shape;267;p26"/>
          <p:cNvSpPr txBox="1"/>
          <p:nvPr>
            <p:ph type="title"/>
          </p:nvPr>
        </p:nvSpPr>
        <p:spPr>
          <a:xfrm>
            <a:off x="1152600" y="209875"/>
            <a:ext cx="7038900" cy="67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Lato"/>
                <a:ea typeface="Lato"/>
                <a:cs typeface="Lato"/>
                <a:sym typeface="Lato"/>
              </a:rPr>
              <a:t>Konstruktion des Zeichenroboters</a:t>
            </a:r>
            <a:endParaRPr>
              <a:latin typeface="Lato"/>
              <a:ea typeface="Lato"/>
              <a:cs typeface="Lato"/>
              <a:sym typeface="Lato"/>
            </a:endParaRPr>
          </a:p>
        </p:txBody>
      </p:sp>
      <p:sp>
        <p:nvSpPr>
          <p:cNvPr id="268" name="Google Shape;268;p26"/>
          <p:cNvSpPr txBox="1"/>
          <p:nvPr>
            <p:ph idx="1" type="body"/>
          </p:nvPr>
        </p:nvSpPr>
        <p:spPr>
          <a:xfrm>
            <a:off x="1242500" y="793100"/>
            <a:ext cx="4102500" cy="3673800"/>
          </a:xfrm>
          <a:prstGeom prst="rect">
            <a:avLst/>
          </a:prstGeom>
          <a:ln>
            <a:noFill/>
          </a:ln>
        </p:spPr>
        <p:txBody>
          <a:bodyPr anchorCtr="0" anchor="t" bIns="91425" lIns="91425" spcFirstLastPara="1" rIns="91425" wrap="square" tIns="91425">
            <a:normAutofit/>
          </a:bodyPr>
          <a:lstStyle/>
          <a:p>
            <a:pPr indent="0" lvl="0" marL="0" rtl="0" algn="l">
              <a:lnSpc>
                <a:spcPct val="150000"/>
              </a:lnSpc>
              <a:spcBef>
                <a:spcPts val="0"/>
              </a:spcBef>
              <a:spcAft>
                <a:spcPts val="800"/>
              </a:spcAft>
              <a:buNone/>
            </a:pPr>
            <a:r>
              <a:rPr lang="en-GB" sz="1400"/>
              <a:t>Die Konstruktion des Zeichenroboters erwies sich als die größte Herausforderung des Projekts. Die verschiedenen Fertigungsmethoden und die Empfindlichkeit einiger Komponenten haben einiges mehr an Zeit in Anspruch genommen als ursprünglich geplant. </a:t>
            </a:r>
            <a:endParaRPr sz="1400"/>
          </a:p>
        </p:txBody>
      </p:sp>
      <p:cxnSp>
        <p:nvCxnSpPr>
          <p:cNvPr id="269" name="Google Shape;269;p26"/>
          <p:cNvCxnSpPr/>
          <p:nvPr/>
        </p:nvCxnSpPr>
        <p:spPr>
          <a:xfrm>
            <a:off x="5426750" y="1013050"/>
            <a:ext cx="0" cy="3564000"/>
          </a:xfrm>
          <a:prstGeom prst="straightConnector1">
            <a:avLst/>
          </a:prstGeom>
          <a:noFill/>
          <a:ln cap="flat" cmpd="sng" w="9525">
            <a:solidFill>
              <a:schemeClr val="dk2"/>
            </a:solidFill>
            <a:prstDash val="solid"/>
            <a:round/>
            <a:headEnd len="med" w="med" type="none"/>
            <a:tailEnd len="med" w="med" type="none"/>
          </a:ln>
        </p:spPr>
      </p:cxnSp>
      <p:pic>
        <p:nvPicPr>
          <p:cNvPr id="270" name="Google Shape;270;p26"/>
          <p:cNvPicPr preferRelativeResize="0"/>
          <p:nvPr/>
        </p:nvPicPr>
        <p:blipFill>
          <a:blip r:embed="rId3">
            <a:alphaModFix/>
          </a:blip>
          <a:stretch>
            <a:fillRect/>
          </a:stretch>
        </p:blipFill>
        <p:spPr>
          <a:xfrm>
            <a:off x="358900" y="3195288"/>
            <a:ext cx="2243251" cy="1673676"/>
          </a:xfrm>
          <a:prstGeom prst="rect">
            <a:avLst/>
          </a:prstGeom>
          <a:noFill/>
          <a:ln>
            <a:noFill/>
          </a:ln>
        </p:spPr>
      </p:pic>
      <p:pic>
        <p:nvPicPr>
          <p:cNvPr id="271" name="Google Shape;271;p26"/>
          <p:cNvPicPr preferRelativeResize="0"/>
          <p:nvPr/>
        </p:nvPicPr>
        <p:blipFill>
          <a:blip r:embed="rId4">
            <a:alphaModFix/>
          </a:blip>
          <a:stretch>
            <a:fillRect/>
          </a:stretch>
        </p:blipFill>
        <p:spPr>
          <a:xfrm>
            <a:off x="2872025" y="3195300"/>
            <a:ext cx="2362291" cy="1673674"/>
          </a:xfrm>
          <a:prstGeom prst="rect">
            <a:avLst/>
          </a:prstGeom>
          <a:noFill/>
          <a:ln>
            <a:noFill/>
          </a:ln>
        </p:spPr>
      </p:pic>
      <p:pic>
        <p:nvPicPr>
          <p:cNvPr id="272" name="Google Shape;272;p26"/>
          <p:cNvPicPr preferRelativeResize="0"/>
          <p:nvPr/>
        </p:nvPicPr>
        <p:blipFill>
          <a:blip r:embed="rId5">
            <a:alphaModFix/>
          </a:blip>
          <a:stretch>
            <a:fillRect/>
          </a:stretch>
        </p:blipFill>
        <p:spPr>
          <a:xfrm>
            <a:off x="6255213" y="1103025"/>
            <a:ext cx="2185975" cy="1639500"/>
          </a:xfrm>
          <a:prstGeom prst="rect">
            <a:avLst/>
          </a:prstGeom>
          <a:noFill/>
          <a:ln>
            <a:noFill/>
          </a:ln>
        </p:spPr>
      </p:pic>
      <p:pic>
        <p:nvPicPr>
          <p:cNvPr id="273" name="Google Shape;273;p26"/>
          <p:cNvPicPr preferRelativeResize="0"/>
          <p:nvPr/>
        </p:nvPicPr>
        <p:blipFill>
          <a:blip r:embed="rId6">
            <a:alphaModFix/>
          </a:blip>
          <a:stretch>
            <a:fillRect/>
          </a:stretch>
        </p:blipFill>
        <p:spPr>
          <a:xfrm>
            <a:off x="6226575" y="3190912"/>
            <a:ext cx="2243251" cy="1682438"/>
          </a:xfrm>
          <a:prstGeom prst="rect">
            <a:avLst/>
          </a:prstGeom>
          <a:noFill/>
          <a:ln>
            <a:noFill/>
          </a:ln>
        </p:spPr>
      </p:pic>
      <p:sp>
        <p:nvSpPr>
          <p:cNvPr id="274" name="Google Shape;274;p26"/>
          <p:cNvSpPr txBox="1"/>
          <p:nvPr/>
        </p:nvSpPr>
        <p:spPr>
          <a:xfrm>
            <a:off x="232200" y="2717525"/>
            <a:ext cx="2447400" cy="584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März 2023</a:t>
            </a:r>
            <a:endParaRPr>
              <a:solidFill>
                <a:schemeClr val="lt1"/>
              </a:solidFill>
              <a:latin typeface="Lato"/>
              <a:ea typeface="Lato"/>
              <a:cs typeface="Lato"/>
              <a:sym typeface="Lato"/>
            </a:endParaRPr>
          </a:p>
        </p:txBody>
      </p:sp>
      <p:sp>
        <p:nvSpPr>
          <p:cNvPr id="275" name="Google Shape;275;p26"/>
          <p:cNvSpPr txBox="1"/>
          <p:nvPr/>
        </p:nvSpPr>
        <p:spPr>
          <a:xfrm>
            <a:off x="2829475" y="2779950"/>
            <a:ext cx="2447400" cy="584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Mai 2023</a:t>
            </a:r>
            <a:endParaRPr>
              <a:solidFill>
                <a:schemeClr val="lt1"/>
              </a:solidFill>
              <a:latin typeface="Lato"/>
              <a:ea typeface="Lato"/>
              <a:cs typeface="Lato"/>
              <a:sym typeface="Lato"/>
            </a:endParaRPr>
          </a:p>
        </p:txBody>
      </p:sp>
      <p:sp>
        <p:nvSpPr>
          <p:cNvPr id="276" name="Google Shape;276;p26"/>
          <p:cNvSpPr txBox="1"/>
          <p:nvPr/>
        </p:nvSpPr>
        <p:spPr>
          <a:xfrm>
            <a:off x="6170950" y="633025"/>
            <a:ext cx="2447400" cy="584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März 2024</a:t>
            </a:r>
            <a:endParaRPr>
              <a:solidFill>
                <a:schemeClr val="lt1"/>
              </a:solidFill>
              <a:latin typeface="Lato"/>
              <a:ea typeface="Lato"/>
              <a:cs typeface="Lato"/>
              <a:sym typeface="Lato"/>
            </a:endParaRPr>
          </a:p>
        </p:txBody>
      </p:sp>
      <p:sp>
        <p:nvSpPr>
          <p:cNvPr id="277" name="Google Shape;277;p26"/>
          <p:cNvSpPr txBox="1"/>
          <p:nvPr/>
        </p:nvSpPr>
        <p:spPr>
          <a:xfrm>
            <a:off x="6124500" y="2717525"/>
            <a:ext cx="2447400" cy="584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Mai</a:t>
            </a:r>
            <a:r>
              <a:rPr lang="en-GB">
                <a:solidFill>
                  <a:schemeClr val="lt1"/>
                </a:solidFill>
                <a:latin typeface="Lato"/>
                <a:ea typeface="Lato"/>
                <a:cs typeface="Lato"/>
                <a:sym typeface="Lato"/>
              </a:rPr>
              <a:t> 2024</a:t>
            </a:r>
            <a:endParaRPr>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1" name="Shape 281"/>
        <p:cNvGrpSpPr/>
        <p:nvPr/>
      </p:nvGrpSpPr>
      <p:grpSpPr>
        <a:xfrm>
          <a:off x="0" y="0"/>
          <a:ext cx="0" cy="0"/>
          <a:chOff x="0" y="0"/>
          <a:chExt cx="0" cy="0"/>
        </a:xfrm>
      </p:grpSpPr>
      <p:sp>
        <p:nvSpPr>
          <p:cNvPr id="282" name="Google Shape;282;p27"/>
          <p:cNvSpPr txBox="1"/>
          <p:nvPr>
            <p:ph type="title"/>
          </p:nvPr>
        </p:nvSpPr>
        <p:spPr>
          <a:xfrm>
            <a:off x="1152600" y="209875"/>
            <a:ext cx="7038900" cy="67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Lato"/>
                <a:ea typeface="Lato"/>
                <a:cs typeface="Lato"/>
                <a:sym typeface="Lato"/>
              </a:rPr>
              <a:t>Ziele und Weiterführung</a:t>
            </a:r>
            <a:endParaRPr>
              <a:latin typeface="Lato"/>
              <a:ea typeface="Lato"/>
              <a:cs typeface="Lato"/>
              <a:sym typeface="Lato"/>
            </a:endParaRPr>
          </a:p>
        </p:txBody>
      </p:sp>
      <p:sp>
        <p:nvSpPr>
          <p:cNvPr id="283" name="Google Shape;283;p27"/>
          <p:cNvSpPr txBox="1"/>
          <p:nvPr>
            <p:ph idx="1" type="body"/>
          </p:nvPr>
        </p:nvSpPr>
        <p:spPr>
          <a:xfrm>
            <a:off x="1227500" y="993050"/>
            <a:ext cx="6761700" cy="3673800"/>
          </a:xfrm>
          <a:prstGeom prst="rect">
            <a:avLst/>
          </a:prstGeom>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GB" sz="1400"/>
              <a:t>Konkret ist die Fertigstellung des vollautomatischen Zeichenprozesses geplant. Die Hardware ist fertig und durchgetestet, nur die Software muss noch übertragen und für den Anwendungsfall zugeschnitten werden.</a:t>
            </a:r>
            <a:endParaRPr sz="1400"/>
          </a:p>
          <a:p>
            <a:pPr indent="0" lvl="0" marL="0" rtl="0" algn="l">
              <a:lnSpc>
                <a:spcPct val="150000"/>
              </a:lnSpc>
              <a:spcBef>
                <a:spcPts val="800"/>
              </a:spcBef>
              <a:spcAft>
                <a:spcPts val="0"/>
              </a:spcAft>
              <a:buNone/>
            </a:pPr>
            <a:r>
              <a:t/>
            </a:r>
            <a:endParaRPr sz="1400"/>
          </a:p>
          <a:p>
            <a:pPr indent="0" lvl="0" marL="0" rtl="0" algn="l">
              <a:lnSpc>
                <a:spcPct val="150000"/>
              </a:lnSpc>
              <a:spcBef>
                <a:spcPts val="800"/>
              </a:spcBef>
              <a:spcAft>
                <a:spcPts val="800"/>
              </a:spcAft>
              <a:buNone/>
            </a:pPr>
            <a:r>
              <a:rPr lang="en-GB" sz="1400"/>
              <a:t>Wir warten noch auf die Zusage des künstlerischen Leiters des AEC, dann könnte das Projekt bald ein Teil der Ausstellung werden. Was natürlich der Beste </a:t>
            </a:r>
            <a:r>
              <a:rPr lang="en-GB" sz="1400"/>
              <a:t>Ansatz</a:t>
            </a:r>
            <a:r>
              <a:rPr lang="en-GB" sz="1400"/>
              <a:t> wäre, um unsere Message zu verbreiten:</a:t>
            </a:r>
            <a:br>
              <a:rPr lang="en-GB" sz="1400"/>
            </a:br>
            <a:br>
              <a:rPr lang="en-GB" sz="1400"/>
            </a:br>
            <a:r>
              <a:rPr lang="en-GB" sz="1400"/>
              <a:t>“KI ist nicht am besten gegen uns, sondern mit uns”</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7" name="Shape 287"/>
        <p:cNvGrpSpPr/>
        <p:nvPr/>
      </p:nvGrpSpPr>
      <p:grpSpPr>
        <a:xfrm>
          <a:off x="0" y="0"/>
          <a:ext cx="0" cy="0"/>
          <a:chOff x="0" y="0"/>
          <a:chExt cx="0" cy="0"/>
        </a:xfrm>
      </p:grpSpPr>
      <p:sp>
        <p:nvSpPr>
          <p:cNvPr id="288" name="Google Shape;288;p28"/>
          <p:cNvSpPr txBox="1"/>
          <p:nvPr>
            <p:ph type="title"/>
          </p:nvPr>
        </p:nvSpPr>
        <p:spPr>
          <a:xfrm>
            <a:off x="1052550" y="219875"/>
            <a:ext cx="7038900" cy="67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Lato"/>
                <a:ea typeface="Lato"/>
                <a:cs typeface="Lato"/>
                <a:sym typeface="Lato"/>
              </a:rPr>
              <a:t>Team</a:t>
            </a:r>
            <a:endParaRPr>
              <a:latin typeface="Lato"/>
              <a:ea typeface="Lato"/>
              <a:cs typeface="Lato"/>
              <a:sym typeface="Lato"/>
            </a:endParaRPr>
          </a:p>
        </p:txBody>
      </p:sp>
      <p:pic>
        <p:nvPicPr>
          <p:cNvPr id="289" name="Google Shape;289;p28"/>
          <p:cNvPicPr preferRelativeResize="0"/>
          <p:nvPr/>
        </p:nvPicPr>
        <p:blipFill rotWithShape="1">
          <a:blip r:embed="rId3">
            <a:alphaModFix/>
          </a:blip>
          <a:srcRect b="7535" l="4974" r="4074" t="14619"/>
          <a:stretch/>
        </p:blipFill>
        <p:spPr>
          <a:xfrm>
            <a:off x="2806525" y="1165674"/>
            <a:ext cx="3731052" cy="2395123"/>
          </a:xfrm>
          <a:prstGeom prst="rect">
            <a:avLst/>
          </a:prstGeom>
          <a:noFill/>
          <a:ln>
            <a:noFill/>
          </a:ln>
        </p:spPr>
      </p:pic>
      <p:sp>
        <p:nvSpPr>
          <p:cNvPr id="290" name="Google Shape;290;p28"/>
          <p:cNvSpPr txBox="1"/>
          <p:nvPr/>
        </p:nvSpPr>
        <p:spPr>
          <a:xfrm>
            <a:off x="6649725" y="1165675"/>
            <a:ext cx="2199300" cy="2395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a:solidFill>
                  <a:schemeClr val="lt1"/>
                </a:solidFill>
                <a:latin typeface="Lato"/>
                <a:ea typeface="Lato"/>
                <a:cs typeface="Lato"/>
                <a:sym typeface="Lato"/>
              </a:rPr>
              <a:t>Samuel Nösslböck</a:t>
            </a:r>
            <a:endParaRPr b="1">
              <a:solidFill>
                <a:schemeClr val="lt1"/>
              </a:solidFill>
              <a:latin typeface="Lato"/>
              <a:ea typeface="Lato"/>
              <a:cs typeface="Lato"/>
              <a:sym typeface="Lato"/>
            </a:endParaRPr>
          </a:p>
          <a:p>
            <a:pPr indent="0" lvl="0" marL="0" rtl="0" algn="ctr">
              <a:lnSpc>
                <a:spcPct val="150000"/>
              </a:lnSpc>
              <a:spcBef>
                <a:spcPts val="0"/>
              </a:spcBef>
              <a:spcAft>
                <a:spcPts val="0"/>
              </a:spcAft>
              <a:buNone/>
            </a:pPr>
            <a:r>
              <a:rPr b="1" lang="en-GB">
                <a:solidFill>
                  <a:schemeClr val="lt1"/>
                </a:solidFill>
                <a:latin typeface="Lato"/>
                <a:ea typeface="Lato"/>
                <a:cs typeface="Lato"/>
                <a:sym typeface="Lato"/>
              </a:rPr>
              <a:t>(</a:t>
            </a:r>
            <a:r>
              <a:rPr b="1" lang="en-GB">
                <a:solidFill>
                  <a:schemeClr val="lt1"/>
                </a:solidFill>
                <a:latin typeface="Lato"/>
                <a:ea typeface="Lato"/>
                <a:cs typeface="Lato"/>
                <a:sym typeface="Lato"/>
              </a:rPr>
              <a:t>Koordinator</a:t>
            </a:r>
            <a:r>
              <a:rPr b="1" lang="en-GB">
                <a:solidFill>
                  <a:schemeClr val="lt1"/>
                </a:solidFill>
                <a:latin typeface="Lato"/>
                <a:ea typeface="Lato"/>
                <a:cs typeface="Lato"/>
                <a:sym typeface="Lato"/>
              </a:rPr>
              <a:t>)</a:t>
            </a:r>
            <a:br>
              <a:rPr b="1" lang="en-GB">
                <a:solidFill>
                  <a:schemeClr val="lt1"/>
                </a:solidFill>
                <a:latin typeface="Lato"/>
                <a:ea typeface="Lato"/>
                <a:cs typeface="Lato"/>
                <a:sym typeface="Lato"/>
              </a:rPr>
            </a:br>
            <a:r>
              <a:rPr lang="en-GB">
                <a:solidFill>
                  <a:schemeClr val="lt1"/>
                </a:solidFill>
                <a:latin typeface="Lato"/>
                <a:ea typeface="Lato"/>
                <a:cs typeface="Lato"/>
                <a:sym typeface="Lato"/>
              </a:rPr>
              <a:t>Robotik, Elektronik, Steuerungssoftware</a:t>
            </a:r>
            <a:endParaRPr>
              <a:solidFill>
                <a:schemeClr val="lt1"/>
              </a:solidFill>
              <a:latin typeface="Lato"/>
              <a:ea typeface="Lato"/>
              <a:cs typeface="Lato"/>
              <a:sym typeface="Lato"/>
            </a:endParaRPr>
          </a:p>
        </p:txBody>
      </p:sp>
      <p:sp>
        <p:nvSpPr>
          <p:cNvPr id="291" name="Google Shape;291;p28"/>
          <p:cNvSpPr txBox="1"/>
          <p:nvPr/>
        </p:nvSpPr>
        <p:spPr>
          <a:xfrm>
            <a:off x="341575" y="1179275"/>
            <a:ext cx="2409600" cy="2381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a:solidFill>
                  <a:schemeClr val="lt1"/>
                </a:solidFill>
                <a:latin typeface="Lato"/>
                <a:ea typeface="Lato"/>
                <a:cs typeface="Lato"/>
                <a:sym typeface="Lato"/>
              </a:rPr>
              <a:t>Rene Schwarz</a:t>
            </a:r>
            <a:br>
              <a:rPr b="1" lang="en-GB">
                <a:solidFill>
                  <a:schemeClr val="lt1"/>
                </a:solidFill>
                <a:latin typeface="Lato"/>
                <a:ea typeface="Lato"/>
                <a:cs typeface="Lato"/>
                <a:sym typeface="Lato"/>
              </a:rPr>
            </a:br>
            <a:r>
              <a:rPr lang="en-GB">
                <a:solidFill>
                  <a:schemeClr val="lt1"/>
                </a:solidFill>
                <a:latin typeface="Lato"/>
                <a:ea typeface="Lato"/>
                <a:cs typeface="Lato"/>
                <a:sym typeface="Lato"/>
              </a:rPr>
              <a:t>Robotik, Künstliche Intelligenz und IOT</a:t>
            </a:r>
            <a:endParaRPr>
              <a:solidFill>
                <a:schemeClr val="lt1"/>
              </a:solidFill>
              <a:latin typeface="Lato"/>
              <a:ea typeface="Lato"/>
              <a:cs typeface="Lato"/>
              <a:sym typeface="Lato"/>
            </a:endParaRPr>
          </a:p>
        </p:txBody>
      </p:sp>
      <p:sp>
        <p:nvSpPr>
          <p:cNvPr id="292" name="Google Shape;292;p28"/>
          <p:cNvSpPr txBox="1"/>
          <p:nvPr/>
        </p:nvSpPr>
        <p:spPr>
          <a:xfrm>
            <a:off x="598200" y="3732275"/>
            <a:ext cx="7947600" cy="1227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Da wir langjährige Freunde sind, hat die Zusammenarbeit </a:t>
            </a:r>
            <a:r>
              <a:rPr lang="en-GB">
                <a:solidFill>
                  <a:schemeClr val="lt1"/>
                </a:solidFill>
                <a:latin typeface="Lato"/>
                <a:ea typeface="Lato"/>
                <a:cs typeface="Lato"/>
                <a:sym typeface="Lato"/>
              </a:rPr>
              <a:t>stets</a:t>
            </a:r>
            <a:r>
              <a:rPr lang="en-GB">
                <a:solidFill>
                  <a:schemeClr val="lt1"/>
                </a:solidFill>
                <a:latin typeface="Lato"/>
                <a:ea typeface="Lato"/>
                <a:cs typeface="Lato"/>
                <a:sym typeface="Lato"/>
              </a:rPr>
              <a:t> sehr gut funktioniert</a:t>
            </a:r>
            <a:endParaRPr>
              <a:solidFill>
                <a:schemeClr val="lt1"/>
              </a:solidFill>
              <a:latin typeface="Lato"/>
              <a:ea typeface="Lato"/>
              <a:cs typeface="Lato"/>
              <a:sym typeface="Lato"/>
            </a:endParaRPr>
          </a:p>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Besonders im Bereich der Robotik und Fertigung musste aufgrund des Arbeitsaufwands zusammengearbeitet werden</a:t>
            </a:r>
            <a:endParaRPr>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14"/>
          <p:cNvPicPr preferRelativeResize="0"/>
          <p:nvPr/>
        </p:nvPicPr>
        <p:blipFill rotWithShape="1">
          <a:blip r:embed="rId3">
            <a:alphaModFix/>
          </a:blip>
          <a:srcRect b="0" l="16715" r="0" t="0"/>
          <a:stretch/>
        </p:blipFill>
        <p:spPr>
          <a:xfrm>
            <a:off x="0" y="0"/>
            <a:ext cx="9806738" cy="5143500"/>
          </a:xfrm>
          <a:prstGeom prst="rect">
            <a:avLst/>
          </a:prstGeom>
          <a:noFill/>
          <a:ln>
            <a:noFill/>
          </a:ln>
        </p:spPr>
      </p:pic>
      <p:sp>
        <p:nvSpPr>
          <p:cNvPr id="143" name="Google Shape;143;p14"/>
          <p:cNvSpPr/>
          <p:nvPr/>
        </p:nvSpPr>
        <p:spPr>
          <a:xfrm>
            <a:off x="5350100" y="0"/>
            <a:ext cx="4456800" cy="5143500"/>
          </a:xfrm>
          <a:prstGeom prst="rect">
            <a:avLst/>
          </a:prstGeom>
          <a:solidFill>
            <a:srgbClr val="000000">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4"/>
          <p:cNvSpPr txBox="1"/>
          <p:nvPr>
            <p:ph type="title"/>
          </p:nvPr>
        </p:nvSpPr>
        <p:spPr>
          <a:xfrm>
            <a:off x="5458550" y="238775"/>
            <a:ext cx="3093000" cy="5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Aufgabenstellung</a:t>
            </a:r>
            <a:endParaRPr sz="2500"/>
          </a:p>
        </p:txBody>
      </p:sp>
      <p:sp>
        <p:nvSpPr>
          <p:cNvPr id="145" name="Google Shape;145;p14"/>
          <p:cNvSpPr txBox="1"/>
          <p:nvPr>
            <p:ph idx="1" type="body"/>
          </p:nvPr>
        </p:nvSpPr>
        <p:spPr>
          <a:xfrm>
            <a:off x="5458550" y="965050"/>
            <a:ext cx="42426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500"/>
              <a:t>Projektpartner</a:t>
            </a:r>
            <a:endParaRPr sz="1500"/>
          </a:p>
          <a:p>
            <a:pPr indent="-323850" lvl="0" marL="457200" rtl="0" algn="l">
              <a:spcBef>
                <a:spcPts val="1200"/>
              </a:spcBef>
              <a:spcAft>
                <a:spcPts val="0"/>
              </a:spcAft>
              <a:buSzPts val="1500"/>
              <a:buChar char="●"/>
            </a:pPr>
            <a:r>
              <a:rPr lang="en-GB" sz="1500"/>
              <a:t>Ars Electronica Center Linz</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rPr lang="en-GB" sz="1500"/>
              <a:t>Aufgabe</a:t>
            </a:r>
            <a:endParaRPr sz="1500"/>
          </a:p>
          <a:p>
            <a:pPr indent="-323850" lvl="0" marL="457200" rtl="0" algn="l">
              <a:spcBef>
                <a:spcPts val="1200"/>
              </a:spcBef>
              <a:spcAft>
                <a:spcPts val="0"/>
              </a:spcAft>
              <a:buSzPts val="1500"/>
              <a:buChar char="●"/>
            </a:pPr>
            <a:r>
              <a:rPr lang="en-GB" sz="1500"/>
              <a:t>Künstliche Intelligenz an Menschen bringen</a:t>
            </a:r>
            <a:endParaRPr sz="1500"/>
          </a:p>
          <a:p>
            <a:pPr indent="-323850" lvl="0" marL="457200" rtl="0" algn="l">
              <a:spcBef>
                <a:spcPts val="0"/>
              </a:spcBef>
              <a:spcAft>
                <a:spcPts val="0"/>
              </a:spcAft>
              <a:buSzPts val="1500"/>
              <a:buChar char="●"/>
            </a:pPr>
            <a:r>
              <a:rPr lang="en-GB" sz="1500"/>
              <a:t>Benutzerfreundliche Ausführung</a:t>
            </a:r>
            <a:endParaRPr sz="1500"/>
          </a:p>
          <a:p>
            <a:pPr indent="-323850" lvl="0" marL="457200" rtl="0" algn="l">
              <a:spcBef>
                <a:spcPts val="0"/>
              </a:spcBef>
              <a:spcAft>
                <a:spcPts val="0"/>
              </a:spcAft>
              <a:buSzPts val="1500"/>
              <a:buChar char="●"/>
            </a:pPr>
            <a:r>
              <a:rPr lang="en-GB" sz="1500"/>
              <a:t>KI in die Realität bringen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5"/>
          <p:cNvSpPr txBox="1"/>
          <p:nvPr>
            <p:ph type="title"/>
          </p:nvPr>
        </p:nvSpPr>
        <p:spPr>
          <a:xfrm>
            <a:off x="1152600" y="209875"/>
            <a:ext cx="7038900" cy="67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Lato"/>
                <a:ea typeface="Lato"/>
                <a:cs typeface="Lato"/>
                <a:sym typeface="Lato"/>
              </a:rPr>
              <a:t>Konstruktion des Zeichenroboters</a:t>
            </a:r>
            <a:endParaRPr>
              <a:latin typeface="Lato"/>
              <a:ea typeface="Lato"/>
              <a:cs typeface="Lato"/>
              <a:sym typeface="Lato"/>
            </a:endParaRPr>
          </a:p>
        </p:txBody>
      </p:sp>
      <p:pic>
        <p:nvPicPr>
          <p:cNvPr id="151" name="Google Shape;151;p15"/>
          <p:cNvPicPr preferRelativeResize="0"/>
          <p:nvPr/>
        </p:nvPicPr>
        <p:blipFill>
          <a:blip r:embed="rId3">
            <a:alphaModFix/>
          </a:blip>
          <a:stretch>
            <a:fillRect/>
          </a:stretch>
        </p:blipFill>
        <p:spPr>
          <a:xfrm>
            <a:off x="787225" y="1551525"/>
            <a:ext cx="3463202" cy="3180252"/>
          </a:xfrm>
          <a:prstGeom prst="rect">
            <a:avLst/>
          </a:prstGeom>
          <a:noFill/>
          <a:ln>
            <a:noFill/>
          </a:ln>
        </p:spPr>
      </p:pic>
      <p:pic>
        <p:nvPicPr>
          <p:cNvPr id="152" name="Google Shape;152;p15"/>
          <p:cNvPicPr preferRelativeResize="0"/>
          <p:nvPr/>
        </p:nvPicPr>
        <p:blipFill rotWithShape="1">
          <a:blip r:embed="rId4">
            <a:alphaModFix/>
          </a:blip>
          <a:srcRect b="0" l="840" r="-840" t="0"/>
          <a:stretch/>
        </p:blipFill>
        <p:spPr>
          <a:xfrm>
            <a:off x="4933575" y="1798863"/>
            <a:ext cx="3580774" cy="2685573"/>
          </a:xfrm>
          <a:prstGeom prst="rect">
            <a:avLst/>
          </a:prstGeom>
          <a:noFill/>
          <a:ln>
            <a:noFill/>
          </a:ln>
        </p:spPr>
      </p:pic>
      <p:cxnSp>
        <p:nvCxnSpPr>
          <p:cNvPr id="153" name="Google Shape;153;p15"/>
          <p:cNvCxnSpPr/>
          <p:nvPr/>
        </p:nvCxnSpPr>
        <p:spPr>
          <a:xfrm>
            <a:off x="4592000" y="923075"/>
            <a:ext cx="0" cy="3564000"/>
          </a:xfrm>
          <a:prstGeom prst="straightConnector1">
            <a:avLst/>
          </a:prstGeom>
          <a:noFill/>
          <a:ln cap="flat" cmpd="sng" w="9525">
            <a:solidFill>
              <a:schemeClr val="dk2"/>
            </a:solidFill>
            <a:prstDash val="solid"/>
            <a:round/>
            <a:headEnd len="med" w="med" type="none"/>
            <a:tailEnd len="med" w="med" type="none"/>
          </a:ln>
        </p:spPr>
      </p:cxnSp>
      <p:sp>
        <p:nvSpPr>
          <p:cNvPr id="154" name="Google Shape;154;p15"/>
          <p:cNvSpPr txBox="1"/>
          <p:nvPr/>
        </p:nvSpPr>
        <p:spPr>
          <a:xfrm>
            <a:off x="783450" y="733125"/>
            <a:ext cx="3678900" cy="909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CAD - Modell</a:t>
            </a:r>
            <a:endParaRPr>
              <a:solidFill>
                <a:schemeClr val="lt1"/>
              </a:solidFill>
              <a:latin typeface="Lato"/>
              <a:ea typeface="Lato"/>
              <a:cs typeface="Lato"/>
              <a:sym typeface="Lato"/>
            </a:endParaRPr>
          </a:p>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(Okt 2023)</a:t>
            </a:r>
            <a:endParaRPr>
              <a:solidFill>
                <a:schemeClr val="lt1"/>
              </a:solidFill>
              <a:latin typeface="Lato"/>
              <a:ea typeface="Lato"/>
              <a:cs typeface="Lato"/>
              <a:sym typeface="Lato"/>
            </a:endParaRPr>
          </a:p>
        </p:txBody>
      </p:sp>
      <p:sp>
        <p:nvSpPr>
          <p:cNvPr id="155" name="Google Shape;155;p15"/>
          <p:cNvSpPr txBox="1"/>
          <p:nvPr/>
        </p:nvSpPr>
        <p:spPr>
          <a:xfrm>
            <a:off x="4933575" y="733125"/>
            <a:ext cx="3678900" cy="909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Roboter</a:t>
            </a:r>
            <a:endParaRPr>
              <a:solidFill>
                <a:schemeClr val="lt1"/>
              </a:solidFill>
              <a:latin typeface="Lato"/>
              <a:ea typeface="Lato"/>
              <a:cs typeface="Lato"/>
              <a:sym typeface="Lato"/>
            </a:endParaRPr>
          </a:p>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(Mai 2024)</a:t>
            </a:r>
            <a:endParaRPr>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6"/>
          <p:cNvSpPr txBox="1"/>
          <p:nvPr>
            <p:ph type="title"/>
          </p:nvPr>
        </p:nvSpPr>
        <p:spPr>
          <a:xfrm>
            <a:off x="856125" y="224700"/>
            <a:ext cx="7749300" cy="67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Lato"/>
                <a:ea typeface="Lato"/>
                <a:cs typeface="Lato"/>
                <a:sym typeface="Lato"/>
              </a:rPr>
              <a:t>Entwicklung der KI</a:t>
            </a:r>
            <a:endParaRPr>
              <a:latin typeface="Lato"/>
              <a:ea typeface="Lato"/>
              <a:cs typeface="Lato"/>
              <a:sym typeface="Lato"/>
            </a:endParaRPr>
          </a:p>
        </p:txBody>
      </p:sp>
      <p:pic>
        <p:nvPicPr>
          <p:cNvPr descr="Ein Bild, das Text, Diagramm, Screenshot, parallel enthält.&#10;&#10;Automatisch generierte Beschreibung" id="161" name="Google Shape;161;p16"/>
          <p:cNvPicPr preferRelativeResize="0"/>
          <p:nvPr/>
        </p:nvPicPr>
        <p:blipFill>
          <a:blip r:embed="rId3">
            <a:alphaModFix/>
          </a:blip>
          <a:stretch>
            <a:fillRect/>
          </a:stretch>
        </p:blipFill>
        <p:spPr>
          <a:xfrm>
            <a:off x="6962750" y="837225"/>
            <a:ext cx="2002850" cy="3869750"/>
          </a:xfrm>
          <a:prstGeom prst="rect">
            <a:avLst/>
          </a:prstGeom>
          <a:noFill/>
          <a:ln>
            <a:noFill/>
          </a:ln>
        </p:spPr>
      </p:pic>
      <p:pic>
        <p:nvPicPr>
          <p:cNvPr descr="Ein Bild, das Entwurf, Zeichnung, Fahrzeug, Lineart enthält.&#10;&#10;Automatisch generierte Beschreibung" id="162" name="Google Shape;162;p16"/>
          <p:cNvPicPr preferRelativeResize="0"/>
          <p:nvPr/>
        </p:nvPicPr>
        <p:blipFill>
          <a:blip r:embed="rId4">
            <a:alphaModFix/>
          </a:blip>
          <a:stretch>
            <a:fillRect/>
          </a:stretch>
        </p:blipFill>
        <p:spPr>
          <a:xfrm>
            <a:off x="4112800" y="3049625"/>
            <a:ext cx="2486025" cy="1657350"/>
          </a:xfrm>
          <a:prstGeom prst="rect">
            <a:avLst/>
          </a:prstGeom>
          <a:noFill/>
          <a:ln>
            <a:noFill/>
          </a:ln>
        </p:spPr>
      </p:pic>
      <p:pic>
        <p:nvPicPr>
          <p:cNvPr descr="Ein Bild, das Entwurf, Zeichnung, Fahrzeug, Clipart enthält.&#10;&#10;Automatisch generierte Beschreibung" id="163" name="Google Shape;163;p16"/>
          <p:cNvPicPr preferRelativeResize="0"/>
          <p:nvPr/>
        </p:nvPicPr>
        <p:blipFill>
          <a:blip r:embed="rId5">
            <a:alphaModFix/>
          </a:blip>
          <a:stretch>
            <a:fillRect/>
          </a:stretch>
        </p:blipFill>
        <p:spPr>
          <a:xfrm>
            <a:off x="4139225" y="837225"/>
            <a:ext cx="2486025" cy="1466850"/>
          </a:xfrm>
          <a:prstGeom prst="rect">
            <a:avLst/>
          </a:prstGeom>
          <a:noFill/>
          <a:ln>
            <a:noFill/>
          </a:ln>
        </p:spPr>
      </p:pic>
      <p:sp>
        <p:nvSpPr>
          <p:cNvPr id="164" name="Google Shape;164;p16"/>
          <p:cNvSpPr/>
          <p:nvPr/>
        </p:nvSpPr>
        <p:spPr>
          <a:xfrm>
            <a:off x="5045900" y="2479450"/>
            <a:ext cx="619800" cy="394800"/>
          </a:xfrm>
          <a:prstGeom prst="downArrow">
            <a:avLst>
              <a:gd fmla="val 50000" name="adj1"/>
              <a:gd fmla="val 50000" name="adj2"/>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5" name="Google Shape;165;p16"/>
          <p:cNvSpPr txBox="1"/>
          <p:nvPr/>
        </p:nvSpPr>
        <p:spPr>
          <a:xfrm>
            <a:off x="320700" y="1342900"/>
            <a:ext cx="3480900" cy="366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500">
                <a:solidFill>
                  <a:schemeClr val="lt1"/>
                </a:solidFill>
                <a:latin typeface="Lato"/>
                <a:ea typeface="Lato"/>
                <a:cs typeface="Lato"/>
                <a:sym typeface="Lato"/>
              </a:rPr>
              <a:t>Ziel:</a:t>
            </a:r>
            <a:endParaRPr sz="1500">
              <a:solidFill>
                <a:schemeClr val="lt1"/>
              </a:solidFill>
              <a:latin typeface="Lato"/>
              <a:ea typeface="Lato"/>
              <a:cs typeface="Lato"/>
              <a:sym typeface="Lato"/>
            </a:endParaRPr>
          </a:p>
          <a:p>
            <a:pPr indent="-323850" lvl="0" marL="457200" rtl="0" algn="l">
              <a:lnSpc>
                <a:spcPct val="115000"/>
              </a:lnSpc>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Versuch mittels neuer Pipeline und Zufallsgeneratoren, Kreativität nachzuahmen</a:t>
            </a:r>
            <a:endParaRPr sz="1500">
              <a:solidFill>
                <a:schemeClr val="lt1"/>
              </a:solidFill>
              <a:latin typeface="Lato"/>
              <a:ea typeface="Lato"/>
              <a:cs typeface="Lato"/>
              <a:sym typeface="Lato"/>
            </a:endParaRPr>
          </a:p>
          <a:p>
            <a:pPr indent="0" lvl="0" marL="457200" rtl="0" algn="l">
              <a:lnSpc>
                <a:spcPct val="115000"/>
              </a:lnSpc>
              <a:spcBef>
                <a:spcPts val="0"/>
              </a:spcBef>
              <a:spcAft>
                <a:spcPts val="0"/>
              </a:spcAft>
              <a:buNone/>
            </a:pPr>
            <a:r>
              <a:t/>
            </a:r>
            <a:endParaRPr sz="1500">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sz="1500">
                <a:solidFill>
                  <a:schemeClr val="lt1"/>
                </a:solidFill>
                <a:latin typeface="Lato"/>
                <a:ea typeface="Lato"/>
                <a:cs typeface="Lato"/>
                <a:sym typeface="Lato"/>
              </a:rPr>
              <a:t>Info:</a:t>
            </a:r>
            <a:endParaRPr sz="1500">
              <a:solidFill>
                <a:schemeClr val="lt1"/>
              </a:solidFill>
              <a:latin typeface="Lato"/>
              <a:ea typeface="Lato"/>
              <a:cs typeface="Lato"/>
              <a:sym typeface="Lato"/>
            </a:endParaRPr>
          </a:p>
          <a:p>
            <a:pPr indent="-323850" lvl="0" marL="457200" rtl="0" algn="l">
              <a:lnSpc>
                <a:spcPct val="150000"/>
              </a:lnSpc>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Combination  neuronaler Netze</a:t>
            </a:r>
            <a:endParaRPr sz="1500">
              <a:solidFill>
                <a:schemeClr val="lt1"/>
              </a:solidFill>
              <a:latin typeface="Lato"/>
              <a:ea typeface="Lato"/>
              <a:cs typeface="Lato"/>
              <a:sym typeface="Lato"/>
            </a:endParaRPr>
          </a:p>
          <a:p>
            <a:pPr indent="-323850" lvl="0" marL="457200" rtl="0" algn="l">
              <a:lnSpc>
                <a:spcPct val="150000"/>
              </a:lnSpc>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Rekursiver Algorithmus</a:t>
            </a:r>
            <a:endParaRPr sz="1500">
              <a:solidFill>
                <a:schemeClr val="lt1"/>
              </a:solidFill>
              <a:latin typeface="Lato"/>
              <a:ea typeface="Lato"/>
              <a:cs typeface="Lato"/>
              <a:sym typeface="Lato"/>
            </a:endParaRPr>
          </a:p>
          <a:p>
            <a:pPr indent="-323850" lvl="0" marL="457200" rtl="0" algn="l">
              <a:lnSpc>
                <a:spcPct val="150000"/>
              </a:lnSpc>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Zeitoptimiert auf GPU und CPU</a:t>
            </a:r>
            <a:endParaRPr sz="1500">
              <a:solidFill>
                <a:schemeClr val="lt1"/>
              </a:solidFill>
              <a:latin typeface="Lato"/>
              <a:ea typeface="Lato"/>
              <a:cs typeface="Lato"/>
              <a:sym typeface="Lato"/>
            </a:endParaRPr>
          </a:p>
          <a:p>
            <a:pPr indent="0" lvl="0" marL="457200" rtl="0" algn="l">
              <a:lnSpc>
                <a:spcPct val="115000"/>
              </a:lnSpc>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7"/>
          <p:cNvSpPr txBox="1"/>
          <p:nvPr>
            <p:ph type="title"/>
          </p:nvPr>
        </p:nvSpPr>
        <p:spPr>
          <a:xfrm>
            <a:off x="1152600" y="209875"/>
            <a:ext cx="7038900" cy="67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Lato"/>
                <a:ea typeface="Lato"/>
                <a:cs typeface="Lato"/>
                <a:sym typeface="Lato"/>
              </a:rPr>
              <a:t>Weitere Beispiele</a:t>
            </a:r>
            <a:endParaRPr>
              <a:latin typeface="Lato"/>
              <a:ea typeface="Lato"/>
              <a:cs typeface="Lato"/>
              <a:sym typeface="Lato"/>
            </a:endParaRPr>
          </a:p>
        </p:txBody>
      </p:sp>
      <p:pic>
        <p:nvPicPr>
          <p:cNvPr id="171" name="Google Shape;171;p17"/>
          <p:cNvPicPr preferRelativeResize="0"/>
          <p:nvPr/>
        </p:nvPicPr>
        <p:blipFill rotWithShape="1">
          <a:blip r:embed="rId3">
            <a:alphaModFix/>
          </a:blip>
          <a:srcRect b="0" l="22522" r="23152" t="0"/>
          <a:stretch/>
        </p:blipFill>
        <p:spPr>
          <a:xfrm>
            <a:off x="3781963" y="1342862"/>
            <a:ext cx="1780174" cy="2457770"/>
          </a:xfrm>
          <a:prstGeom prst="rect">
            <a:avLst/>
          </a:prstGeom>
          <a:noFill/>
          <a:ln>
            <a:noFill/>
          </a:ln>
        </p:spPr>
      </p:pic>
      <p:pic>
        <p:nvPicPr>
          <p:cNvPr id="172" name="Google Shape;172;p17"/>
          <p:cNvPicPr preferRelativeResize="0"/>
          <p:nvPr/>
        </p:nvPicPr>
        <p:blipFill rotWithShape="1">
          <a:blip r:embed="rId4">
            <a:alphaModFix/>
          </a:blip>
          <a:srcRect b="0" l="22802" r="26059" t="0"/>
          <a:stretch/>
        </p:blipFill>
        <p:spPr>
          <a:xfrm>
            <a:off x="6302625" y="1338450"/>
            <a:ext cx="1681826" cy="2466575"/>
          </a:xfrm>
          <a:prstGeom prst="rect">
            <a:avLst/>
          </a:prstGeom>
          <a:noFill/>
          <a:ln>
            <a:noFill/>
          </a:ln>
        </p:spPr>
      </p:pic>
      <p:pic>
        <p:nvPicPr>
          <p:cNvPr id="173" name="Google Shape;173;p17"/>
          <p:cNvPicPr preferRelativeResize="0"/>
          <p:nvPr/>
        </p:nvPicPr>
        <p:blipFill rotWithShape="1">
          <a:blip r:embed="rId5">
            <a:alphaModFix/>
          </a:blip>
          <a:srcRect b="0" l="20844" r="25028" t="0"/>
          <a:stretch/>
        </p:blipFill>
        <p:spPr>
          <a:xfrm>
            <a:off x="1261300" y="1338462"/>
            <a:ext cx="1780174" cy="2466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8"/>
          <p:cNvSpPr txBox="1"/>
          <p:nvPr/>
        </p:nvSpPr>
        <p:spPr>
          <a:xfrm>
            <a:off x="1326275" y="213275"/>
            <a:ext cx="6903000" cy="7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179" name="Google Shape;179;p18"/>
          <p:cNvSpPr txBox="1"/>
          <p:nvPr>
            <p:ph type="title"/>
          </p:nvPr>
        </p:nvSpPr>
        <p:spPr>
          <a:xfrm>
            <a:off x="1152600" y="209875"/>
            <a:ext cx="7038900" cy="67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Lato"/>
                <a:ea typeface="Lato"/>
                <a:cs typeface="Lato"/>
                <a:sym typeface="Lato"/>
              </a:rPr>
              <a:t>Entwicklung einer Robotik-Steuerungssoftware</a:t>
            </a:r>
            <a:endParaRPr>
              <a:latin typeface="Lato"/>
              <a:ea typeface="Lato"/>
              <a:cs typeface="Lato"/>
              <a:sym typeface="Lato"/>
            </a:endParaRPr>
          </a:p>
        </p:txBody>
      </p:sp>
      <p:sp>
        <p:nvSpPr>
          <p:cNvPr id="180" name="Google Shape;180;p18"/>
          <p:cNvSpPr txBox="1"/>
          <p:nvPr/>
        </p:nvSpPr>
        <p:spPr>
          <a:xfrm>
            <a:off x="849150" y="817175"/>
            <a:ext cx="6760200" cy="765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Aus eigenem Interesse wurden mehrere Robotik-Frameworks in Rust angefertigt</a:t>
            </a:r>
            <a:endParaRPr>
              <a:solidFill>
                <a:schemeClr val="lt1"/>
              </a:solidFill>
              <a:latin typeface="Lato"/>
              <a:ea typeface="Lato"/>
              <a:cs typeface="Lato"/>
              <a:sym typeface="Lato"/>
            </a:endParaRPr>
          </a:p>
        </p:txBody>
      </p:sp>
      <p:pic>
        <p:nvPicPr>
          <p:cNvPr id="181" name="Google Shape;181;p18"/>
          <p:cNvPicPr preferRelativeResize="0"/>
          <p:nvPr/>
        </p:nvPicPr>
        <p:blipFill rotWithShape="1">
          <a:blip r:embed="rId3">
            <a:alphaModFix/>
          </a:blip>
          <a:srcRect b="0" l="0" r="38665" t="0"/>
          <a:stretch/>
        </p:blipFill>
        <p:spPr>
          <a:xfrm>
            <a:off x="704175" y="1629463"/>
            <a:ext cx="2183576" cy="2495975"/>
          </a:xfrm>
          <a:prstGeom prst="rect">
            <a:avLst/>
          </a:prstGeom>
          <a:noFill/>
          <a:ln>
            <a:noFill/>
          </a:ln>
        </p:spPr>
      </p:pic>
      <p:cxnSp>
        <p:nvCxnSpPr>
          <p:cNvPr id="182" name="Google Shape;182;p18"/>
          <p:cNvCxnSpPr/>
          <p:nvPr/>
        </p:nvCxnSpPr>
        <p:spPr>
          <a:xfrm>
            <a:off x="3192400" y="1596150"/>
            <a:ext cx="0" cy="2539200"/>
          </a:xfrm>
          <a:prstGeom prst="straightConnector1">
            <a:avLst/>
          </a:prstGeom>
          <a:noFill/>
          <a:ln cap="flat" cmpd="sng" w="9525">
            <a:solidFill>
              <a:schemeClr val="dk2"/>
            </a:solidFill>
            <a:prstDash val="solid"/>
            <a:round/>
            <a:headEnd len="med" w="med" type="none"/>
            <a:tailEnd len="med" w="med" type="none"/>
          </a:ln>
        </p:spPr>
      </p:cxnSp>
      <p:sp>
        <p:nvSpPr>
          <p:cNvPr id="183" name="Google Shape;183;p18"/>
          <p:cNvSpPr txBox="1"/>
          <p:nvPr/>
        </p:nvSpPr>
        <p:spPr>
          <a:xfrm>
            <a:off x="416550" y="4172125"/>
            <a:ext cx="2775900" cy="870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a:solidFill>
                  <a:schemeClr val="lt1"/>
                </a:solidFill>
                <a:latin typeface="Lato"/>
                <a:ea typeface="Lato"/>
                <a:cs typeface="Lato"/>
                <a:sym typeface="Lato"/>
              </a:rPr>
              <a:t>s</a:t>
            </a:r>
            <a:r>
              <a:rPr b="1" lang="en-GB">
                <a:solidFill>
                  <a:schemeClr val="lt1"/>
                </a:solidFill>
                <a:latin typeface="Lato"/>
                <a:ea typeface="Lato"/>
                <a:cs typeface="Lato"/>
                <a:sym typeface="Lato"/>
              </a:rPr>
              <a:t>yact </a:t>
            </a:r>
            <a:br>
              <a:rPr b="1" lang="en-GB">
                <a:solidFill>
                  <a:schemeClr val="lt1"/>
                </a:solidFill>
                <a:latin typeface="Lato"/>
                <a:ea typeface="Lato"/>
                <a:cs typeface="Lato"/>
                <a:sym typeface="Lato"/>
              </a:rPr>
            </a:br>
            <a:r>
              <a:rPr lang="en-GB">
                <a:solidFill>
                  <a:schemeClr val="lt1"/>
                </a:solidFill>
                <a:latin typeface="Lato"/>
                <a:ea typeface="Lato"/>
                <a:cs typeface="Lato"/>
                <a:sym typeface="Lato"/>
              </a:rPr>
              <a:t>Ermöglicht die Steuerung von Komponenten</a:t>
            </a:r>
            <a:endParaRPr>
              <a:solidFill>
                <a:schemeClr val="lt1"/>
              </a:solidFill>
              <a:latin typeface="Lato"/>
              <a:ea typeface="Lato"/>
              <a:cs typeface="Lato"/>
              <a:sym typeface="Lato"/>
            </a:endParaRPr>
          </a:p>
        </p:txBody>
      </p:sp>
      <p:pic>
        <p:nvPicPr>
          <p:cNvPr id="184" name="Google Shape;184;p18"/>
          <p:cNvPicPr preferRelativeResize="0"/>
          <p:nvPr/>
        </p:nvPicPr>
        <p:blipFill>
          <a:blip r:embed="rId4">
            <a:alphaModFix/>
          </a:blip>
          <a:stretch>
            <a:fillRect/>
          </a:stretch>
        </p:blipFill>
        <p:spPr>
          <a:xfrm>
            <a:off x="7586800" y="720500"/>
            <a:ext cx="1352274" cy="1352274"/>
          </a:xfrm>
          <a:prstGeom prst="rect">
            <a:avLst/>
          </a:prstGeom>
          <a:noFill/>
          <a:ln>
            <a:noFill/>
          </a:ln>
        </p:spPr>
      </p:pic>
      <p:pic>
        <p:nvPicPr>
          <p:cNvPr id="185" name="Google Shape;185;p18"/>
          <p:cNvPicPr preferRelativeResize="0"/>
          <p:nvPr/>
        </p:nvPicPr>
        <p:blipFill rotWithShape="1">
          <a:blip r:embed="rId5">
            <a:alphaModFix/>
          </a:blip>
          <a:srcRect b="9763" l="0" r="41345" t="0"/>
          <a:stretch/>
        </p:blipFill>
        <p:spPr>
          <a:xfrm>
            <a:off x="3523150" y="1617763"/>
            <a:ext cx="1986900" cy="2495976"/>
          </a:xfrm>
          <a:prstGeom prst="rect">
            <a:avLst/>
          </a:prstGeom>
          <a:noFill/>
          <a:ln>
            <a:noFill/>
          </a:ln>
        </p:spPr>
      </p:pic>
      <p:sp>
        <p:nvSpPr>
          <p:cNvPr id="186" name="Google Shape;186;p18"/>
          <p:cNvSpPr txBox="1"/>
          <p:nvPr/>
        </p:nvSpPr>
        <p:spPr>
          <a:xfrm>
            <a:off x="3184050" y="4148725"/>
            <a:ext cx="2585100" cy="870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a:solidFill>
                  <a:schemeClr val="lt1"/>
                </a:solidFill>
                <a:latin typeface="Lato"/>
                <a:ea typeface="Lato"/>
                <a:cs typeface="Lato"/>
                <a:sym typeface="Lato"/>
              </a:rPr>
              <a:t>sybot</a:t>
            </a:r>
            <a:br>
              <a:rPr b="1" lang="en-GB">
                <a:solidFill>
                  <a:schemeClr val="lt1"/>
                </a:solidFill>
                <a:latin typeface="Lato"/>
                <a:ea typeface="Lato"/>
                <a:cs typeface="Lato"/>
                <a:sym typeface="Lato"/>
              </a:rPr>
            </a:br>
            <a:r>
              <a:rPr lang="en-GB">
                <a:solidFill>
                  <a:schemeClr val="lt1"/>
                </a:solidFill>
                <a:latin typeface="Lato"/>
                <a:ea typeface="Lato"/>
                <a:cs typeface="Lato"/>
                <a:sym typeface="Lato"/>
              </a:rPr>
              <a:t>Definiert Roboter und Systeme</a:t>
            </a:r>
            <a:endParaRPr>
              <a:solidFill>
                <a:schemeClr val="lt1"/>
              </a:solidFill>
              <a:latin typeface="Lato"/>
              <a:ea typeface="Lato"/>
              <a:cs typeface="Lato"/>
              <a:sym typeface="Lato"/>
            </a:endParaRPr>
          </a:p>
        </p:txBody>
      </p:sp>
      <p:cxnSp>
        <p:nvCxnSpPr>
          <p:cNvPr id="187" name="Google Shape;187;p18"/>
          <p:cNvCxnSpPr/>
          <p:nvPr/>
        </p:nvCxnSpPr>
        <p:spPr>
          <a:xfrm>
            <a:off x="5769075" y="1582775"/>
            <a:ext cx="0" cy="2539200"/>
          </a:xfrm>
          <a:prstGeom prst="straightConnector1">
            <a:avLst/>
          </a:prstGeom>
          <a:noFill/>
          <a:ln cap="flat" cmpd="sng" w="9525">
            <a:solidFill>
              <a:schemeClr val="dk2"/>
            </a:solidFill>
            <a:prstDash val="solid"/>
            <a:round/>
            <a:headEnd len="med" w="med" type="none"/>
            <a:tailEnd len="med" w="med" type="none"/>
          </a:ln>
        </p:spPr>
      </p:cxnSp>
      <p:pic>
        <p:nvPicPr>
          <p:cNvPr id="188" name="Google Shape;188;p18"/>
          <p:cNvPicPr preferRelativeResize="0"/>
          <p:nvPr/>
        </p:nvPicPr>
        <p:blipFill rotWithShape="1">
          <a:blip r:embed="rId6">
            <a:alphaModFix/>
          </a:blip>
          <a:srcRect b="28315" l="0" r="50179" t="0"/>
          <a:stretch/>
        </p:blipFill>
        <p:spPr>
          <a:xfrm>
            <a:off x="5933300" y="1629475"/>
            <a:ext cx="1489274" cy="1382974"/>
          </a:xfrm>
          <a:prstGeom prst="rect">
            <a:avLst/>
          </a:prstGeom>
          <a:noFill/>
          <a:ln>
            <a:noFill/>
          </a:ln>
        </p:spPr>
      </p:pic>
      <p:pic>
        <p:nvPicPr>
          <p:cNvPr id="189" name="Google Shape;189;p18"/>
          <p:cNvPicPr preferRelativeResize="0"/>
          <p:nvPr/>
        </p:nvPicPr>
        <p:blipFill>
          <a:blip r:embed="rId7">
            <a:alphaModFix/>
          </a:blip>
          <a:stretch>
            <a:fillRect/>
          </a:stretch>
        </p:blipFill>
        <p:spPr>
          <a:xfrm>
            <a:off x="5933300" y="3168250"/>
            <a:ext cx="2343650" cy="786150"/>
          </a:xfrm>
          <a:prstGeom prst="rect">
            <a:avLst/>
          </a:prstGeom>
          <a:noFill/>
          <a:ln>
            <a:noFill/>
          </a:ln>
        </p:spPr>
      </p:pic>
      <p:sp>
        <p:nvSpPr>
          <p:cNvPr id="190" name="Google Shape;190;p18"/>
          <p:cNvSpPr txBox="1"/>
          <p:nvPr/>
        </p:nvSpPr>
        <p:spPr>
          <a:xfrm>
            <a:off x="5769150" y="4172125"/>
            <a:ext cx="2585100" cy="870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a:solidFill>
                  <a:schemeClr val="lt1"/>
                </a:solidFill>
                <a:latin typeface="Lato"/>
                <a:ea typeface="Lato"/>
                <a:cs typeface="Lato"/>
                <a:sym typeface="Lato"/>
              </a:rPr>
              <a:t>drai_ctrl</a:t>
            </a:r>
            <a:br>
              <a:rPr b="1" lang="en-GB">
                <a:solidFill>
                  <a:schemeClr val="lt1"/>
                </a:solidFill>
                <a:latin typeface="Lato"/>
                <a:ea typeface="Lato"/>
                <a:cs typeface="Lato"/>
                <a:sym typeface="Lato"/>
              </a:rPr>
            </a:br>
            <a:r>
              <a:rPr lang="en-GB">
                <a:solidFill>
                  <a:schemeClr val="lt1"/>
                </a:solidFill>
                <a:latin typeface="Lato"/>
                <a:ea typeface="Lato"/>
                <a:cs typeface="Lato"/>
                <a:sym typeface="Lato"/>
              </a:rPr>
              <a:t>Steuerungssoftware für das DrAI-Projekt</a:t>
            </a:r>
            <a:endParaRPr>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9"/>
          <p:cNvSpPr txBox="1"/>
          <p:nvPr>
            <p:ph type="title"/>
          </p:nvPr>
        </p:nvSpPr>
        <p:spPr>
          <a:xfrm>
            <a:off x="1323150" y="857563"/>
            <a:ext cx="1371300" cy="526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Pdars</a:t>
            </a:r>
            <a:endParaRPr/>
          </a:p>
        </p:txBody>
      </p:sp>
      <p:sp>
        <p:nvSpPr>
          <p:cNvPr id="196" name="Google Shape;196;p19"/>
          <p:cNvSpPr txBox="1"/>
          <p:nvPr>
            <p:ph idx="1" type="body"/>
          </p:nvPr>
        </p:nvSpPr>
        <p:spPr>
          <a:xfrm>
            <a:off x="260325" y="1708000"/>
            <a:ext cx="41211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Aufgabe:</a:t>
            </a:r>
            <a:endParaRPr/>
          </a:p>
          <a:p>
            <a:pPr indent="-311150" lvl="0" marL="457200" rtl="0" algn="l">
              <a:spcBef>
                <a:spcPts val="1200"/>
              </a:spcBef>
              <a:spcAft>
                <a:spcPts val="0"/>
              </a:spcAft>
              <a:buSzPts val="1300"/>
              <a:buChar char="●"/>
            </a:pPr>
            <a:r>
              <a:rPr lang="en-GB"/>
              <a:t>Papier in Vogelperspektive t</a:t>
            </a:r>
            <a:r>
              <a:rPr lang="en-GB"/>
              <a:t>ransformieren</a:t>
            </a:r>
            <a:endParaRPr/>
          </a:p>
          <a:p>
            <a:pPr indent="-311150" lvl="0" marL="457200" rtl="0" algn="l">
              <a:spcBef>
                <a:spcPts val="0"/>
              </a:spcBef>
              <a:spcAft>
                <a:spcPts val="0"/>
              </a:spcAft>
              <a:buSzPts val="1300"/>
              <a:buChar char="●"/>
            </a:pPr>
            <a:r>
              <a:rPr lang="en-GB"/>
              <a:t>Gezeichnetes extrahieren</a:t>
            </a:r>
            <a:endParaRPr/>
          </a:p>
          <a:p>
            <a:pPr indent="-311150" lvl="0" marL="457200" rtl="0" algn="l">
              <a:spcBef>
                <a:spcPts val="0"/>
              </a:spcBef>
              <a:spcAft>
                <a:spcPts val="0"/>
              </a:spcAft>
              <a:buSzPts val="1300"/>
              <a:buChar char="●"/>
            </a:pPr>
            <a:r>
              <a:rPr lang="en-GB"/>
              <a:t>Papier Position bestimmen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cxnSp>
        <p:nvCxnSpPr>
          <p:cNvPr id="197" name="Google Shape;197;p19"/>
          <p:cNvCxnSpPr/>
          <p:nvPr/>
        </p:nvCxnSpPr>
        <p:spPr>
          <a:xfrm>
            <a:off x="4366050" y="764900"/>
            <a:ext cx="7500" cy="4357800"/>
          </a:xfrm>
          <a:prstGeom prst="straightConnector1">
            <a:avLst/>
          </a:prstGeom>
          <a:noFill/>
          <a:ln cap="flat" cmpd="sng" w="38100">
            <a:solidFill>
              <a:schemeClr val="dk2"/>
            </a:solidFill>
            <a:prstDash val="solid"/>
            <a:round/>
            <a:headEnd len="med" w="med" type="none"/>
            <a:tailEnd len="med" w="med" type="none"/>
          </a:ln>
        </p:spPr>
      </p:cxnSp>
      <p:sp>
        <p:nvSpPr>
          <p:cNvPr id="198" name="Google Shape;198;p19"/>
          <p:cNvSpPr txBox="1"/>
          <p:nvPr>
            <p:ph type="title"/>
          </p:nvPr>
        </p:nvSpPr>
        <p:spPr>
          <a:xfrm>
            <a:off x="4465750" y="819800"/>
            <a:ext cx="4582800" cy="489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LES - Line Extraction Software</a:t>
            </a:r>
            <a:endParaRPr/>
          </a:p>
        </p:txBody>
      </p:sp>
      <p:sp>
        <p:nvSpPr>
          <p:cNvPr id="199" name="Google Shape;199;p19"/>
          <p:cNvSpPr txBox="1"/>
          <p:nvPr/>
        </p:nvSpPr>
        <p:spPr>
          <a:xfrm>
            <a:off x="3064200" y="142375"/>
            <a:ext cx="2717400" cy="5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Zusatz Software</a:t>
            </a:r>
            <a:endParaRPr sz="2400">
              <a:solidFill>
                <a:schemeClr val="lt1"/>
              </a:solidFill>
              <a:latin typeface="Montserrat"/>
              <a:ea typeface="Montserrat"/>
              <a:cs typeface="Montserrat"/>
              <a:sym typeface="Montserrat"/>
            </a:endParaRPr>
          </a:p>
        </p:txBody>
      </p:sp>
      <p:cxnSp>
        <p:nvCxnSpPr>
          <p:cNvPr id="200" name="Google Shape;200;p19"/>
          <p:cNvCxnSpPr/>
          <p:nvPr/>
        </p:nvCxnSpPr>
        <p:spPr>
          <a:xfrm flipH="1" rot="10800000">
            <a:off x="0" y="707575"/>
            <a:ext cx="9158400" cy="27900"/>
          </a:xfrm>
          <a:prstGeom prst="straightConnector1">
            <a:avLst/>
          </a:prstGeom>
          <a:noFill/>
          <a:ln cap="flat" cmpd="sng" w="38100">
            <a:solidFill>
              <a:schemeClr val="dk2"/>
            </a:solidFill>
            <a:prstDash val="solid"/>
            <a:round/>
            <a:headEnd len="med" w="med" type="none"/>
            <a:tailEnd len="med" w="med" type="none"/>
          </a:ln>
        </p:spPr>
      </p:cxnSp>
      <p:pic>
        <p:nvPicPr>
          <p:cNvPr id="201" name="Google Shape;201;p19"/>
          <p:cNvPicPr preferRelativeResize="0"/>
          <p:nvPr/>
        </p:nvPicPr>
        <p:blipFill>
          <a:blip r:embed="rId3">
            <a:alphaModFix/>
          </a:blip>
          <a:stretch>
            <a:fillRect/>
          </a:stretch>
        </p:blipFill>
        <p:spPr>
          <a:xfrm rot="-5400000">
            <a:off x="36488" y="3336163"/>
            <a:ext cx="1809750" cy="1362075"/>
          </a:xfrm>
          <a:prstGeom prst="rect">
            <a:avLst/>
          </a:prstGeom>
          <a:noFill/>
          <a:ln>
            <a:noFill/>
          </a:ln>
        </p:spPr>
      </p:pic>
      <p:pic>
        <p:nvPicPr>
          <p:cNvPr id="202" name="Google Shape;202;p19"/>
          <p:cNvPicPr preferRelativeResize="0"/>
          <p:nvPr/>
        </p:nvPicPr>
        <p:blipFill>
          <a:blip r:embed="rId4">
            <a:alphaModFix/>
          </a:blip>
          <a:stretch>
            <a:fillRect/>
          </a:stretch>
        </p:blipFill>
        <p:spPr>
          <a:xfrm>
            <a:off x="2486650" y="3137737"/>
            <a:ext cx="1611400" cy="1758924"/>
          </a:xfrm>
          <a:prstGeom prst="rect">
            <a:avLst/>
          </a:prstGeom>
          <a:noFill/>
          <a:ln>
            <a:noFill/>
          </a:ln>
        </p:spPr>
      </p:pic>
      <p:sp>
        <p:nvSpPr>
          <p:cNvPr id="203" name="Google Shape;203;p19"/>
          <p:cNvSpPr/>
          <p:nvPr/>
        </p:nvSpPr>
        <p:spPr>
          <a:xfrm>
            <a:off x="1777175" y="3797450"/>
            <a:ext cx="554700" cy="439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4" name="Google Shape;204;p19"/>
          <p:cNvSpPr txBox="1"/>
          <p:nvPr>
            <p:ph idx="1" type="body"/>
          </p:nvPr>
        </p:nvSpPr>
        <p:spPr>
          <a:xfrm>
            <a:off x="4572000" y="1708000"/>
            <a:ext cx="2656200" cy="29112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GB"/>
              <a:t>Aufgabe:</a:t>
            </a:r>
            <a:endParaRPr/>
          </a:p>
          <a:p>
            <a:pPr indent="-311150" lvl="0" marL="457200" marR="0" rtl="0" algn="l">
              <a:lnSpc>
                <a:spcPct val="115000"/>
              </a:lnSpc>
              <a:spcBef>
                <a:spcPts val="1200"/>
              </a:spcBef>
              <a:spcAft>
                <a:spcPts val="0"/>
              </a:spcAft>
              <a:buSzPts val="1300"/>
              <a:buChar char="●"/>
            </a:pPr>
            <a:r>
              <a:rPr lang="en-GB"/>
              <a:t>Punkte aus Gezeichnetem Extrahieren</a:t>
            </a:r>
            <a:endParaRPr/>
          </a:p>
          <a:p>
            <a:pPr indent="-311150" lvl="0" marL="457200" marR="0" rtl="0" algn="l">
              <a:lnSpc>
                <a:spcPct val="115000"/>
              </a:lnSpc>
              <a:spcBef>
                <a:spcPts val="0"/>
              </a:spcBef>
              <a:spcAft>
                <a:spcPts val="0"/>
              </a:spcAft>
              <a:buSzPts val="1300"/>
              <a:buChar char="●"/>
            </a:pPr>
            <a:r>
              <a:rPr lang="en-GB"/>
              <a:t>In kürzester Zeit</a:t>
            </a:r>
            <a:endParaRPr/>
          </a:p>
          <a:p>
            <a:pPr indent="-311150" lvl="0" marL="457200" marR="0" rtl="0" algn="l">
              <a:lnSpc>
                <a:spcPct val="115000"/>
              </a:lnSpc>
              <a:spcBef>
                <a:spcPts val="0"/>
              </a:spcBef>
              <a:spcAft>
                <a:spcPts val="0"/>
              </a:spcAft>
              <a:buSzPts val="1300"/>
              <a:buChar char="●"/>
            </a:pPr>
            <a:r>
              <a:rPr lang="en-GB"/>
              <a:t>Nur schwarz weiß Bilder</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descr="Ein Bild, das Screenshot, Text, Rechteck, Diagramm enthält.&#10;&#10;Automatisch generierte Beschreibung" id="205" name="Google Shape;205;p19"/>
          <p:cNvPicPr preferRelativeResize="0"/>
          <p:nvPr/>
        </p:nvPicPr>
        <p:blipFill rotWithShape="1">
          <a:blip r:embed="rId5">
            <a:alphaModFix/>
          </a:blip>
          <a:srcRect b="0" l="0" r="12211" t="0"/>
          <a:stretch/>
        </p:blipFill>
        <p:spPr>
          <a:xfrm>
            <a:off x="7187550" y="1834800"/>
            <a:ext cx="1822400" cy="3061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0"/>
          <p:cNvSpPr txBox="1"/>
          <p:nvPr>
            <p:ph type="title"/>
          </p:nvPr>
        </p:nvSpPr>
        <p:spPr>
          <a:xfrm>
            <a:off x="1152600" y="209875"/>
            <a:ext cx="7038900" cy="67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Lato"/>
                <a:ea typeface="Lato"/>
                <a:cs typeface="Lato"/>
                <a:sym typeface="Lato"/>
              </a:rPr>
              <a:t>Simulieren und Testen der Prozesse</a:t>
            </a:r>
            <a:endParaRPr>
              <a:latin typeface="Lato"/>
              <a:ea typeface="Lato"/>
              <a:cs typeface="Lato"/>
              <a:sym typeface="Lato"/>
            </a:endParaRPr>
          </a:p>
        </p:txBody>
      </p:sp>
      <p:pic>
        <p:nvPicPr>
          <p:cNvPr id="211" name="Google Shape;211;p20" title="ai_simulation.mov">
            <a:hlinkClick r:id="rId3"/>
          </p:cNvPr>
          <p:cNvPicPr preferRelativeResize="0"/>
          <p:nvPr/>
        </p:nvPicPr>
        <p:blipFill>
          <a:blip r:embed="rId4">
            <a:alphaModFix/>
          </a:blip>
          <a:stretch>
            <a:fillRect/>
          </a:stretch>
        </p:blipFill>
        <p:spPr>
          <a:xfrm>
            <a:off x="5100950" y="2233825"/>
            <a:ext cx="2940575" cy="2205431"/>
          </a:xfrm>
          <a:prstGeom prst="rect">
            <a:avLst/>
          </a:prstGeom>
          <a:noFill/>
          <a:ln>
            <a:noFill/>
          </a:ln>
        </p:spPr>
      </p:pic>
      <p:cxnSp>
        <p:nvCxnSpPr>
          <p:cNvPr id="212" name="Google Shape;212;p20"/>
          <p:cNvCxnSpPr/>
          <p:nvPr/>
        </p:nvCxnSpPr>
        <p:spPr>
          <a:xfrm>
            <a:off x="4592000" y="923075"/>
            <a:ext cx="0" cy="3564000"/>
          </a:xfrm>
          <a:prstGeom prst="straightConnector1">
            <a:avLst/>
          </a:prstGeom>
          <a:noFill/>
          <a:ln cap="flat" cmpd="sng" w="9525">
            <a:solidFill>
              <a:schemeClr val="dk2"/>
            </a:solidFill>
            <a:prstDash val="solid"/>
            <a:round/>
            <a:headEnd len="med" w="med" type="none"/>
            <a:tailEnd len="med" w="med" type="none"/>
          </a:ln>
        </p:spPr>
      </p:cxnSp>
      <p:sp>
        <p:nvSpPr>
          <p:cNvPr id="213" name="Google Shape;213;p20"/>
          <p:cNvSpPr txBox="1"/>
          <p:nvPr/>
        </p:nvSpPr>
        <p:spPr>
          <a:xfrm>
            <a:off x="4731775" y="817175"/>
            <a:ext cx="3678900" cy="1467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Simulation des Zeichnens anhand der Liniendatei</a:t>
            </a:r>
            <a:endParaRPr>
              <a:solidFill>
                <a:schemeClr val="lt1"/>
              </a:solidFill>
              <a:latin typeface="Lato"/>
              <a:ea typeface="Lato"/>
              <a:cs typeface="Lato"/>
              <a:sym typeface="Lato"/>
            </a:endParaRPr>
          </a:p>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(Okt 2023)</a:t>
            </a:r>
            <a:endParaRPr>
              <a:solidFill>
                <a:schemeClr val="lt1"/>
              </a:solidFill>
              <a:latin typeface="Lato"/>
              <a:ea typeface="Lato"/>
              <a:cs typeface="Lato"/>
              <a:sym typeface="Lato"/>
            </a:endParaRPr>
          </a:p>
        </p:txBody>
      </p:sp>
      <p:pic>
        <p:nvPicPr>
          <p:cNvPr id="214" name="Google Shape;214;p20" title="drawing_process.mov">
            <a:hlinkClick r:id="rId5"/>
          </p:cNvPr>
          <p:cNvPicPr preferRelativeResize="0"/>
          <p:nvPr/>
        </p:nvPicPr>
        <p:blipFill>
          <a:blip r:embed="rId6">
            <a:alphaModFix/>
          </a:blip>
          <a:stretch>
            <a:fillRect/>
          </a:stretch>
        </p:blipFill>
        <p:spPr>
          <a:xfrm>
            <a:off x="1152600" y="2233825"/>
            <a:ext cx="2940575" cy="2205425"/>
          </a:xfrm>
          <a:prstGeom prst="rect">
            <a:avLst/>
          </a:prstGeom>
          <a:noFill/>
          <a:ln>
            <a:noFill/>
          </a:ln>
        </p:spPr>
      </p:pic>
      <p:sp>
        <p:nvSpPr>
          <p:cNvPr id="215" name="Google Shape;215;p20"/>
          <p:cNvSpPr txBox="1"/>
          <p:nvPr/>
        </p:nvSpPr>
        <p:spPr>
          <a:xfrm>
            <a:off x="783438" y="817175"/>
            <a:ext cx="3678900" cy="1467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Test des Zeichnens an einem alten 3D-Drucker</a:t>
            </a:r>
            <a:endParaRPr>
              <a:solidFill>
                <a:schemeClr val="lt1"/>
              </a:solidFill>
              <a:latin typeface="Lato"/>
              <a:ea typeface="Lato"/>
              <a:cs typeface="Lato"/>
              <a:sym typeface="Lato"/>
            </a:endParaRPr>
          </a:p>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(Feb 2024)</a:t>
            </a:r>
            <a:endParaRPr>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1"/>
          <p:cNvSpPr txBox="1"/>
          <p:nvPr>
            <p:ph type="ctrTitle"/>
          </p:nvPr>
        </p:nvSpPr>
        <p:spPr>
          <a:xfrm>
            <a:off x="3377050" y="1598425"/>
            <a:ext cx="5222100" cy="1713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GB" sz="4600">
                <a:latin typeface="Lato"/>
                <a:ea typeface="Lato"/>
                <a:cs typeface="Lato"/>
                <a:sym typeface="Lato"/>
              </a:rPr>
              <a:t>Vielen Dank für Eure Aufmerksamkeit</a:t>
            </a:r>
            <a:endParaRPr b="1" sz="4600">
              <a:latin typeface="Lato"/>
              <a:ea typeface="Lato"/>
              <a:cs typeface="Lato"/>
              <a:sym typeface="Lato"/>
            </a:endParaRPr>
          </a:p>
        </p:txBody>
      </p:sp>
      <p:cxnSp>
        <p:nvCxnSpPr>
          <p:cNvPr id="221" name="Google Shape;221;p21"/>
          <p:cNvCxnSpPr/>
          <p:nvPr/>
        </p:nvCxnSpPr>
        <p:spPr>
          <a:xfrm>
            <a:off x="8599150" y="733125"/>
            <a:ext cx="480000" cy="480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